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4000" r:id="rId2"/>
  </p:sldMasterIdLst>
  <p:notesMasterIdLst>
    <p:notesMasterId r:id="rId29"/>
  </p:notesMasterIdLst>
  <p:handoutMasterIdLst>
    <p:handoutMasterId r:id="rId30"/>
  </p:handoutMasterIdLst>
  <p:sldIdLst>
    <p:sldId id="344" r:id="rId3"/>
    <p:sldId id="342" r:id="rId4"/>
    <p:sldId id="332" r:id="rId5"/>
    <p:sldId id="316" r:id="rId6"/>
    <p:sldId id="340" r:id="rId7"/>
    <p:sldId id="325" r:id="rId8"/>
    <p:sldId id="312" r:id="rId9"/>
    <p:sldId id="323" r:id="rId10"/>
    <p:sldId id="324" r:id="rId11"/>
    <p:sldId id="318" r:id="rId12"/>
    <p:sldId id="295" r:id="rId13"/>
    <p:sldId id="313" r:id="rId14"/>
    <p:sldId id="314" r:id="rId15"/>
    <p:sldId id="315" r:id="rId16"/>
    <p:sldId id="317" r:id="rId17"/>
    <p:sldId id="341" r:id="rId18"/>
    <p:sldId id="339" r:id="rId19"/>
    <p:sldId id="330" r:id="rId20"/>
    <p:sldId id="326" r:id="rId21"/>
    <p:sldId id="327" r:id="rId22"/>
    <p:sldId id="319" r:id="rId23"/>
    <p:sldId id="321" r:id="rId24"/>
    <p:sldId id="328" r:id="rId25"/>
    <p:sldId id="343" r:id="rId26"/>
    <p:sldId id="345" r:id="rId27"/>
    <p:sldId id="346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255"/>
    <a:srgbClr val="F4F400"/>
    <a:srgbClr val="FFFF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75"/>
    <p:restoredTop sz="94411"/>
  </p:normalViewPr>
  <p:slideViewPr>
    <p:cSldViewPr>
      <p:cViewPr varScale="1">
        <p:scale>
          <a:sx n="103" d="100"/>
          <a:sy n="103" d="100"/>
        </p:scale>
        <p:origin x="16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59" d="100"/>
          <a:sy n="159" d="100"/>
        </p:scale>
        <p:origin x="1704" y="-66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78076E8-FD18-0745-AF14-86BCB739CF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54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0AD94A-BF58-D74C-831C-B4E385945C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6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6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Drawing back to the notebook as a whole, be sure…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26391-9FD2-C342-BA4E-6D0ED78E77E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57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Lesson from this Case Study is our first guideline. [Read first bullet point]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It’s very important to know as you’re making entries that you must [read sub-bullets]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26391-9FD2-C342-BA4E-6D0ED78E77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8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26391-9FD2-C342-BA4E-6D0ED78E77E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20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26391-9FD2-C342-BA4E-6D0ED78E77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2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26391-9FD2-C342-BA4E-6D0ED78E77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02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…think weekly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AD94A-BF58-D74C-831C-B4E385945C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24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…think weekly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AD94A-BF58-D74C-831C-B4E385945C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7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26391-9FD2-C342-BA4E-6D0ED78E77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8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One form of the notebook, and the one with which most of you are familiar, is the traditional bound notebook.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319A8-9370-ED43-AB33-1E629AB74F4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01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One form of the notebook, and the one with which most of you are familiar, is the traditional bound notebook. [Describe] Another is the electronic lab notebook, which we’ll describe in the next hour. My comments unless I tell you differently relate to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319A8-9370-ED43-AB33-1E629AB74F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35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that the science that came before is done Responsibly</a:t>
            </a:r>
          </a:p>
          <a:p>
            <a:r>
              <a:rPr lang="en-US" dirty="0"/>
              <a:t>Reproducibly</a:t>
            </a:r>
          </a:p>
          <a:p>
            <a:r>
              <a:rPr lang="en-US" dirty="0"/>
              <a:t>&amp; with Rigor.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90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One form of the notebook, and the one with which most of you are familiar, is the traditional bound notebook. [Describe] Another is the electronic lab notebook, which we’ll describe in the next hour. My comments unless I tell you differently relate to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319A8-9370-ED43-AB33-1E629AB74F4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related topic is ownership. You are not the owner, nor is your PI.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AD94A-BF58-D74C-831C-B4E385945C1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32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So I’ve covered the organizational rudiments in terms of guidelines. To keep everything honest, you should know every principal investigator has a distinct set of preferences in this regard. Here’s my strongest recommendation.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AD94A-BF58-D74C-831C-B4E385945C1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05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let’s figure out how to avoid this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AD94A-BF58-D74C-831C-B4E385945C1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6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One form of the notebook, and the one with which most of you are familiar, is the traditional bound notebook. [Describe] Another is the electronic lab notebook, which we’ll describe in the next hour. My comments unless I tell you differently relate to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319A8-9370-ED43-AB33-1E629AB74F4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32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59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1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Nothing much to say – just Welcome back from Lunch. We will spend some time on “The Laboratory Notebook”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22B60-7CA5-0146-A1E6-CF79A618F82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00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26391-9FD2-C342-BA4E-6D0ED78E77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7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26391-9FD2-C342-BA4E-6D0ED78E77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8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me some things that are wrong with this “notebook?</a:t>
            </a:r>
          </a:p>
          <a:p>
            <a:endParaRPr lang="en-US" dirty="0"/>
          </a:p>
          <a:p>
            <a:r>
              <a:rPr lang="en-US" dirty="0"/>
              <a:t>OK –Lots ‘wrong’.</a:t>
            </a:r>
          </a:p>
          <a:p>
            <a:endParaRPr lang="en-US" dirty="0"/>
          </a:p>
          <a:p>
            <a:r>
              <a:rPr lang="en-US" dirty="0"/>
              <a:t>Is this common?  Let’s look at a case study.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AD94A-BF58-D74C-831C-B4E385945C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2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along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0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 story.  Maybe for ‘Scavenger Hunt’ you should be charged with figuring out who ‘Dr. B’ is, and who owned that horrid notebook I showed earlier?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844E9F-A2A8-3849-8023-5B088BAD5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330BE-5F0E-4B43-BE6D-FFFE34EC7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BFFEC-D88C-DD44-92C4-541DA35217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828800"/>
            <a:ext cx="8153400" cy="4038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99806-1A6A-C844-8371-03CFCC463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45AF268-0075-4E4F-8085-9067E2E51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6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3D2-CCB3-D948-8041-054004574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00A78-3B73-A74F-B7F4-F17D5001D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8384B-9BC4-AF4E-9CBC-C802A30C5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718B2-55EB-274C-B349-7F1131C91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B4A00-3C77-FB48-8D23-11A7828BB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71ABF-AFB1-2649-83C9-A1B9A573E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EF02F-B08F-9843-ABA1-56E2FAB17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3B9C8-52CB-1C42-879F-EE8170C67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CD91E-80E5-BF4D-9FBA-6C3BAC53B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16868-498D-5845-9609-04CC41626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040E-32D1-264B-A7C6-E86E3E13B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B9D72-2DFC-5641-AC23-090523A58C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CEFA12-24F8-9441-B71D-B34E5E337D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2D9694-3F6C-A041-99F8-67FA2C98FF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52489-CB4A-4F43-847A-A62F5273F1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2138A-7FFD-0347-A6D5-C16D15702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5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066C4-A5C3-EA43-9AF9-F43651BDD5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4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64DA0-A2E2-214F-8F89-6A5CE743B2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AECDD549-60DC-4049-8464-000899E5B19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3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886DF72-CC61-3B45-BD3F-B4170A22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76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.t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hyperlink" Target="https://ivanhanigan.github.io/2015/10/keeping-an-electronic-lab-notebook-for-computational-statistics-projects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.tif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hyperlink" Target="https://labarchives.zoom.us/j/96596449944?pwd=OEJORTZKd2ZEWlJiNVlnOWJhd3RJUT0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4" Type="http://schemas.openxmlformats.org/officeDocument/2006/relationships/hyperlink" Target="https://labarchives.zoom.us/j/96596449944?pwd=OEJORTZKd2ZEWlJiNVlnOWJhd3RJUT0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barchives.com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Doing Research Responsibly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— Steve, ~25min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Theme:    Starting your Professional Life with Rigor</a:t>
            </a:r>
          </a:p>
          <a:p>
            <a:endParaRPr lang="en-US" b="1" dirty="0"/>
          </a:p>
          <a:p>
            <a:r>
              <a:rPr lang="en-US" b="1" dirty="0"/>
              <a:t>Laboratory Notebook </a:t>
            </a:r>
            <a:r>
              <a:rPr lang="en-US" dirty="0"/>
              <a:t>— Steve, ~ 20min</a:t>
            </a:r>
          </a:p>
          <a:p>
            <a:r>
              <a:rPr lang="en-US" dirty="0"/>
              <a:t>Kate, Kara &amp; Ben, ~ 40min total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Set up an Electronic Notebook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—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LabArchives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Remote session on the BRB Screen, ~50min </a:t>
            </a:r>
            <a:b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114300" indent="0">
              <a:buNone/>
            </a:pPr>
            <a:endParaRPr lang="en-US" sz="32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F1AD7D-5E0D-0A40-8C1E-94C386CA2151}"/>
              </a:ext>
            </a:extLst>
          </p:cNvPr>
          <p:cNvSpPr txBox="1">
            <a:spLocks/>
          </p:cNvSpPr>
          <p:nvPr/>
        </p:nvSpPr>
        <p:spPr>
          <a:xfrm>
            <a:off x="441325" y="5334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700" b="1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SDFlies</a:t>
            </a:r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700" b="1" baseline="30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BGSOrientation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#PENNBGS4U</a:t>
            </a:r>
            <a:br>
              <a:rPr lang="en-US" sz="3100" baseline="30000" dirty="0">
                <a:solidFill>
                  <a:srgbClr val="6577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Today’s program:</a:t>
            </a:r>
            <a:br>
              <a:rPr lang="en-US" dirty="0"/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09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How to find anything?</a:t>
            </a:r>
          </a:p>
          <a:p>
            <a:pPr marL="0" indent="0">
              <a:buNone/>
            </a:pPr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2800" dirty="0"/>
              <a:t>Organization is key</a:t>
            </a:r>
          </a:p>
          <a:p>
            <a:endParaRPr lang="en-US" sz="2800" dirty="0"/>
          </a:p>
          <a:p>
            <a:pPr lvl="1"/>
            <a:r>
              <a:rPr lang="en-US" sz="2400" dirty="0"/>
              <a:t>First at the level of the </a:t>
            </a:r>
            <a:r>
              <a:rPr lang="en-US" sz="2400" u="sng" dirty="0"/>
              <a:t>whole notebook</a:t>
            </a:r>
          </a:p>
          <a:p>
            <a:pPr lvl="2"/>
            <a:r>
              <a:rPr lang="en-US" sz="2200" dirty="0"/>
              <a:t>‘Table of Contents’ is essential</a:t>
            </a:r>
          </a:p>
          <a:p>
            <a:pPr marL="914400" lvl="2" indent="0">
              <a:buNone/>
            </a:pPr>
            <a:r>
              <a:rPr lang="en-US" sz="2200" dirty="0"/>
              <a:t>		see Kate’s talk next. </a:t>
            </a:r>
          </a:p>
          <a:p>
            <a:pPr lvl="2"/>
            <a:endParaRPr lang="en-US" sz="2200" dirty="0"/>
          </a:p>
          <a:p>
            <a:pPr lvl="1" indent="-342900"/>
            <a:r>
              <a:rPr lang="en-US" sz="2400" dirty="0"/>
              <a:t>Second at the level of </a:t>
            </a:r>
            <a:r>
              <a:rPr lang="en-US" sz="2400" u="sng" dirty="0"/>
              <a:t>individual experiment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 Guidelines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5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8509"/>
    </mc:Choice>
    <mc:Fallback xmlns="">
      <p:transition advTm="6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the level of </a:t>
            </a:r>
            <a:r>
              <a:rPr lang="en-US" u="sng" dirty="0"/>
              <a:t>individual experiments</a:t>
            </a:r>
            <a:r>
              <a:rPr lang="en-US" dirty="0"/>
              <a:t>:</a:t>
            </a:r>
            <a:endParaRPr lang="en-US" u="sng" dirty="0"/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876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dirty="0"/>
              <a:t>Make and date entries daily.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  <a:p>
            <a:pPr lvl="1">
              <a:spcBef>
                <a:spcPct val="0"/>
              </a:spcBef>
            </a:pPr>
            <a:r>
              <a:rPr lang="en-US" sz="2300" dirty="0"/>
              <a:t>Why? Memory is faulty. </a:t>
            </a:r>
          </a:p>
          <a:p>
            <a:pPr>
              <a:spcBef>
                <a:spcPct val="0"/>
              </a:spcBef>
            </a:pPr>
            <a:endParaRPr lang="en-US" sz="2800" dirty="0"/>
          </a:p>
          <a:p>
            <a:pPr>
              <a:spcBef>
                <a:spcPct val="0"/>
              </a:spcBef>
            </a:pPr>
            <a:r>
              <a:rPr lang="en-US" sz="2800" dirty="0"/>
              <a:t>Make entries in Ink or </a:t>
            </a:r>
            <a:r>
              <a:rPr lang="en-US" sz="2800" u="sng" dirty="0"/>
              <a:t>Electronically</a:t>
            </a:r>
            <a:r>
              <a:rPr lang="en-US" sz="2800" dirty="0"/>
              <a:t> </a:t>
            </a:r>
            <a:r>
              <a:rPr lang="en-US" sz="2400" dirty="0"/>
              <a:t>(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next talks)</a:t>
            </a:r>
          </a:p>
          <a:p>
            <a:pPr lvl="1">
              <a:spcBef>
                <a:spcPct val="0"/>
              </a:spcBef>
            </a:pPr>
            <a:r>
              <a:rPr lang="en-US" sz="2300" dirty="0"/>
              <a:t>Why? They need to be indelible.</a:t>
            </a:r>
          </a:p>
          <a:p>
            <a:pPr lvl="1">
              <a:spcBef>
                <a:spcPct val="0"/>
              </a:spcBef>
            </a:pPr>
            <a:r>
              <a:rPr lang="en-US" sz="2300" dirty="0"/>
              <a:t>Pay attention to grammar for </a:t>
            </a:r>
            <a:r>
              <a:rPr lang="en-US" sz="2300" dirty="0">
                <a:solidFill>
                  <a:srgbClr val="FF0000"/>
                </a:solidFill>
              </a:rPr>
              <a:t>‘readability’.</a:t>
            </a:r>
          </a:p>
          <a:p>
            <a:pPr lvl="1">
              <a:spcBef>
                <a:spcPct val="0"/>
              </a:spcBef>
            </a:pPr>
            <a:endParaRPr lang="en-US" sz="2800" dirty="0"/>
          </a:p>
          <a:p>
            <a:pPr>
              <a:spcBef>
                <a:spcPct val="0"/>
              </a:spcBef>
            </a:pPr>
            <a:r>
              <a:rPr lang="en-US" sz="2800" dirty="0"/>
              <a:t>Document </a:t>
            </a:r>
            <a:r>
              <a:rPr lang="en-US" sz="2800" dirty="0">
                <a:solidFill>
                  <a:srgbClr val="FF0000"/>
                </a:solidFill>
              </a:rPr>
              <a:t>everything</a:t>
            </a:r>
            <a:r>
              <a:rPr lang="en-US" sz="2800" dirty="0"/>
              <a:t>.</a:t>
            </a:r>
          </a:p>
          <a:p>
            <a:pPr lvl="2">
              <a:spcBef>
                <a:spcPct val="0"/>
              </a:spcBef>
            </a:pPr>
            <a:r>
              <a:rPr lang="en-US" sz="2600" dirty="0"/>
              <a:t>Don’t ‘filter’ out bad, or ‘wrong’ experiments. </a:t>
            </a:r>
          </a:p>
          <a:p>
            <a:pPr lvl="3">
              <a:spcBef>
                <a:spcPct val="0"/>
              </a:spcBef>
            </a:pPr>
            <a:r>
              <a:rPr lang="en-US" sz="2200" i="1" dirty="0">
                <a:solidFill>
                  <a:srgbClr val="FF0000"/>
                </a:solidFill>
              </a:rPr>
              <a:t>Omitting data is dishonest.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1574800" y="6550025"/>
            <a:ext cx="792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See </a:t>
            </a:r>
            <a:r>
              <a:rPr lang="en-US" sz="1400" i="1" dirty="0">
                <a:latin typeface="Arial" charset="0"/>
                <a:cs typeface="Arial" charset="0"/>
              </a:rPr>
              <a:t>Responsible Conduct of Research </a:t>
            </a:r>
            <a:r>
              <a:rPr lang="en-US" sz="1400" dirty="0">
                <a:latin typeface="Arial" charset="0"/>
                <a:cs typeface="Arial" charset="0"/>
              </a:rPr>
              <a:t>(</a:t>
            </a:r>
            <a:r>
              <a:rPr lang="en-US" sz="1400" dirty="0" err="1">
                <a:latin typeface="Arial" charset="0"/>
                <a:cs typeface="Arial" charset="0"/>
              </a:rPr>
              <a:t>Shamoo</a:t>
            </a:r>
            <a:r>
              <a:rPr lang="en-US" sz="1400" dirty="0">
                <a:latin typeface="Arial" charset="0"/>
                <a:cs typeface="Arial" charset="0"/>
              </a:rPr>
              <a:t> &amp; Resnick) and </a:t>
            </a:r>
            <a:r>
              <a:rPr lang="en-US" sz="1400" i="1" dirty="0">
                <a:latin typeface="Arial" charset="0"/>
                <a:cs typeface="Arial" charset="0"/>
              </a:rPr>
              <a:t>Scientific Integrity </a:t>
            </a:r>
            <a:r>
              <a:rPr lang="en-US" sz="1400" dirty="0">
                <a:latin typeface="Arial" charset="0"/>
                <a:cs typeface="Arial" charset="0"/>
              </a:rPr>
              <a:t>(</a:t>
            </a:r>
            <a:r>
              <a:rPr lang="en-US" sz="1400" dirty="0" err="1">
                <a:latin typeface="Arial" charset="0"/>
                <a:cs typeface="Arial" charset="0"/>
              </a:rPr>
              <a:t>Macrina</a:t>
            </a:r>
            <a:r>
              <a:rPr lang="en-US" sz="1400" dirty="0">
                <a:latin typeface="Arial" charset="0"/>
                <a:cs typeface="Arial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9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2237"/>
    </mc:Choice>
    <mc:Fallback xmlns="">
      <p:transition advTm="14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229600" cy="4267200"/>
          </a:xfrm>
        </p:spPr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</a:rPr>
              <a:t>Purpose:</a:t>
            </a:r>
            <a:r>
              <a:rPr lang="en-US" sz="2900" b="1" dirty="0"/>
              <a:t>   </a:t>
            </a:r>
            <a:r>
              <a:rPr lang="en-US" sz="2900" dirty="0"/>
              <a:t>What are you proposing?</a:t>
            </a:r>
          </a:p>
          <a:p>
            <a:pPr lvl="1"/>
            <a:r>
              <a:rPr lang="en-US" sz="2400" dirty="0"/>
              <a:t> What is the rationale? </a:t>
            </a:r>
          </a:p>
          <a:p>
            <a:pPr lvl="1"/>
            <a:r>
              <a:rPr lang="en-US" sz="2400" dirty="0"/>
              <a:t> Connect the experiment to previous work. </a:t>
            </a:r>
          </a:p>
          <a:p>
            <a:pPr lvl="1"/>
            <a:r>
              <a:rPr lang="en-US" sz="2400" dirty="0"/>
              <a:t> Does it reflect a mentor’s or peer’s advice?</a:t>
            </a:r>
          </a:p>
          <a:p>
            <a:endParaRPr lang="en-US" sz="2900" dirty="0"/>
          </a:p>
          <a:p>
            <a:r>
              <a:rPr lang="en-US" sz="2900" b="1" dirty="0">
                <a:solidFill>
                  <a:srgbClr val="FF0000"/>
                </a:solidFill>
              </a:rPr>
              <a:t>Anticipate the results: </a:t>
            </a:r>
          </a:p>
          <a:p>
            <a:pPr lvl="1"/>
            <a:r>
              <a:rPr lang="en-US" sz="2400" dirty="0"/>
              <a:t>What do you expect?</a:t>
            </a:r>
          </a:p>
          <a:p>
            <a:pPr lvl="1"/>
            <a:r>
              <a:rPr lang="en-US" sz="2400" dirty="0"/>
              <a:t>Why? </a:t>
            </a:r>
          </a:p>
          <a:p>
            <a:pPr marL="0" lvl="0" indent="0" algn="ctr">
              <a:buClr>
                <a:srgbClr val="9999FF"/>
              </a:buClr>
              <a:buNone/>
            </a:pPr>
            <a:r>
              <a:rPr lang="en-US" sz="2900" b="1" dirty="0">
                <a:solidFill>
                  <a:srgbClr val="8A8AE7"/>
                </a:solidFill>
              </a:rPr>
              <a:t>Keep </a:t>
            </a:r>
            <a:r>
              <a:rPr lang="en-US" sz="2900" b="1">
                <a:solidFill>
                  <a:srgbClr val="8A8AE7"/>
                </a:solidFill>
              </a:rPr>
              <a:t>these entries </a:t>
            </a:r>
            <a:r>
              <a:rPr lang="en-US" sz="2900" b="1" dirty="0">
                <a:solidFill>
                  <a:srgbClr val="8A8AE7"/>
                </a:solidFill>
              </a:rPr>
              <a:t>simple!</a:t>
            </a:r>
          </a:p>
          <a:p>
            <a:pPr marL="457200" lvl="1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304800"/>
            <a:ext cx="8153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Provide ‘Context’ to your </a:t>
            </a:r>
            <a:r>
              <a:rPr lang="en-US" dirty="0" err="1"/>
              <a:t>Exp’t</a:t>
            </a:r>
            <a:r>
              <a:rPr lang="en-US" dirty="0"/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31"/>
    </mc:Choice>
    <mc:Fallback xmlns="">
      <p:transition advTm="50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267200"/>
          </a:xfrm>
        </p:spPr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</a:rPr>
              <a:t>Protocol:</a:t>
            </a:r>
            <a:r>
              <a:rPr lang="en-US" sz="2900" dirty="0"/>
              <a:t> A critical section. </a:t>
            </a:r>
          </a:p>
          <a:p>
            <a:pPr lvl="1"/>
            <a:r>
              <a:rPr lang="en-US" sz="2400" dirty="0"/>
              <a:t>Include details: lot numbers, expiration dates; </a:t>
            </a:r>
          </a:p>
          <a:p>
            <a:pPr marL="457200" lvl="1" indent="0">
              <a:buNone/>
            </a:pPr>
            <a:r>
              <a:rPr lang="en-US" sz="2400" dirty="0"/>
              <a:t>		it’s OK to </a:t>
            </a:r>
            <a:r>
              <a:rPr lang="en-US" sz="2400" u="sng" dirty="0"/>
              <a:t>cite</a:t>
            </a:r>
            <a:r>
              <a:rPr lang="en-US" sz="2400" dirty="0"/>
              <a:t> a frequently-used protocol.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900" i="1" dirty="0"/>
              <a:t>Did you alter</a:t>
            </a:r>
            <a:r>
              <a:rPr lang="en-US" sz="2900" dirty="0"/>
              <a:t> the protocol this time through?</a:t>
            </a:r>
          </a:p>
          <a:p>
            <a:pPr lvl="1"/>
            <a:r>
              <a:rPr lang="en-US" sz="2400" dirty="0"/>
              <a:t>Changes might affect your results.</a:t>
            </a:r>
          </a:p>
          <a:p>
            <a:endParaRPr lang="en-US" sz="2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Notebook: How was it done?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5682"/>
    </mc:Choice>
    <mc:Fallback xmlns="">
      <p:transition advTm="7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</a:rPr>
              <a:t>Results:   </a:t>
            </a:r>
            <a:r>
              <a:rPr lang="en-US" sz="2900" dirty="0"/>
              <a:t>Enter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dirty="0">
                <a:solidFill>
                  <a:srgbClr val="FF0000"/>
                </a:solidFill>
              </a:rPr>
              <a:t>raw</a:t>
            </a:r>
            <a:r>
              <a:rPr lang="en-US" sz="2900" dirty="0"/>
              <a:t> data or a </a:t>
            </a:r>
            <a:r>
              <a:rPr lang="en-US" sz="2900" dirty="0">
                <a:solidFill>
                  <a:srgbClr val="FF0000"/>
                </a:solidFill>
              </a:rPr>
              <a:t>link</a:t>
            </a:r>
            <a:r>
              <a:rPr lang="en-US" sz="2900" dirty="0"/>
              <a:t> to storage. </a:t>
            </a:r>
          </a:p>
          <a:p>
            <a:endParaRPr lang="en-US" sz="2900" dirty="0"/>
          </a:p>
          <a:p>
            <a:r>
              <a:rPr lang="en-US" sz="2900" b="1" dirty="0">
                <a:solidFill>
                  <a:srgbClr val="FF0000"/>
                </a:solidFill>
              </a:rPr>
              <a:t>Discussion:</a:t>
            </a:r>
            <a:r>
              <a:rPr lang="en-US" sz="2900" dirty="0"/>
              <a:t> Do results agree with your expectation? </a:t>
            </a:r>
          </a:p>
          <a:p>
            <a:pPr lvl="1"/>
            <a:r>
              <a:rPr lang="en-US" sz="2400" dirty="0"/>
              <a:t>If not, why not? Did departures from protocol have an impact?</a:t>
            </a:r>
          </a:p>
          <a:p>
            <a:r>
              <a:rPr lang="en-US" sz="2900" b="1" dirty="0">
                <a:solidFill>
                  <a:srgbClr val="FF0000"/>
                </a:solidFill>
              </a:rPr>
              <a:t>Future Directions: </a:t>
            </a:r>
            <a:r>
              <a:rPr lang="en-US" sz="2900" dirty="0"/>
              <a:t>What next?  </a:t>
            </a:r>
          </a:p>
          <a:p>
            <a:pPr lvl="1"/>
            <a:r>
              <a:rPr lang="en-US" sz="2400" dirty="0"/>
              <a:t>Write while your ideas are fresh.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chemeClr val="accent6"/>
                </a:solidFill>
              </a:rPr>
              <a:t>Keep these last entries simple!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Notebook: What happened?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9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873"/>
    </mc:Choice>
    <mc:Fallback xmlns="">
      <p:transition advTm="10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2182-11AF-7240-B637-EC3E66C7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 Notebook: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3169-E1AF-2D4A-985C-F3B2273BA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0386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 you go back through your notes –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have after-the-fact thoughts, by all means make </a:t>
            </a:r>
            <a:r>
              <a:rPr lang="en-US" b="1" dirty="0">
                <a:solidFill>
                  <a:srgbClr val="FF0000"/>
                </a:solidFill>
              </a:rPr>
              <a:t>annotations</a:t>
            </a:r>
            <a:endParaRPr lang="en-US" dirty="0"/>
          </a:p>
          <a:p>
            <a:pPr lvl="1"/>
            <a:r>
              <a:rPr lang="en-US" dirty="0"/>
              <a:t>Date those annotations.</a:t>
            </a:r>
          </a:p>
        </p:txBody>
      </p:sp>
    </p:spTree>
    <p:extLst>
      <p:ext uri="{BB962C8B-B14F-4D97-AF65-F5344CB8AC3E}">
        <p14:creationId xmlns:p14="http://schemas.microsoft.com/office/powerpoint/2010/main" val="8744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51"/>
    </mc:Choice>
    <mc:Fallback xmlns="">
      <p:transition advTm="269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2182-11AF-7240-B637-EC3E66C7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 Notebook: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3169-E1AF-2D4A-985C-F3B2273BA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038600"/>
          </a:xfrm>
        </p:spPr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At some frequency --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Your PI should review, sign + date your notebook: this is </a:t>
            </a:r>
            <a:r>
              <a:rPr lang="en-US" b="1" dirty="0">
                <a:solidFill>
                  <a:srgbClr val="FF0000"/>
                </a:solidFill>
              </a:rPr>
              <a:t>‘Authentication’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10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858"/>
    </mc:Choice>
    <mc:Fallback xmlns="">
      <p:transition advTm="1485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Could a colleague understand the experiment </a:t>
            </a:r>
            <a:r>
              <a:rPr lang="en-US" sz="3200" i="1" dirty="0"/>
              <a:t>fully </a:t>
            </a:r>
            <a:r>
              <a:rPr lang="en-US" sz="3200" dirty="0"/>
              <a:t>from your entry</a:t>
            </a:r>
            <a:r>
              <a:rPr lang="en-US" sz="3200" i="1" dirty="0"/>
              <a:t>?</a:t>
            </a:r>
          </a:p>
          <a:p>
            <a:pPr marL="0" indent="0">
              <a:buNone/>
            </a:pPr>
            <a:r>
              <a:rPr lang="en-US" sz="3200" i="1" dirty="0"/>
              <a:t>	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  Can you reproduce it </a:t>
            </a:r>
            <a:r>
              <a:rPr lang="en-US" sz="3200" b="1" dirty="0">
                <a:solidFill>
                  <a:srgbClr val="FF0000"/>
                </a:solidFill>
              </a:rPr>
              <a:t>a year </a:t>
            </a:r>
            <a:r>
              <a:rPr lang="en-US" sz="3200" dirty="0"/>
              <a:t>from now?  </a:t>
            </a:r>
            <a:r>
              <a:rPr lang="en-US" sz="2400" dirty="0"/>
              <a:t>This is the part that 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Saves you Time, Energy &amp; Effort and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provides for Rigor.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Notebook: The Bottom Line 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9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5944"/>
    </mc:Choice>
    <mc:Fallback xmlns="">
      <p:transition advTm="20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14500"/>
            <a:ext cx="3288250" cy="24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FF649E9-3F2E-DA40-8A02-D820874E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How does one achieve all this ‘Organization’?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91534-5323-364B-A8B7-37DF6966D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180688"/>
            <a:ext cx="6324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Kate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Palozola</a:t>
            </a:r>
            <a:r>
              <a:rPr lang="en-US" dirty="0">
                <a:latin typeface="Arial" charset="0"/>
                <a:cs typeface="Arial" charset="0"/>
              </a:rPr>
              <a:t>, Postdoctoral Fellow</a:t>
            </a:r>
          </a:p>
          <a:p>
            <a:pPr algn="ctr" eaLnBrk="1" hangingPunct="1"/>
            <a:r>
              <a:rPr lang="en-US" dirty="0">
                <a:latin typeface="Arial" charset="0"/>
                <a:cs typeface="Arial" charset="0"/>
              </a:rPr>
              <a:t>(&amp; CAMB PhD!)</a:t>
            </a:r>
          </a:p>
          <a:p>
            <a:pPr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dirty="0">
                <a:latin typeface="Arial" charset="0"/>
                <a:cs typeface="Arial" charset="0"/>
              </a:rPr>
              <a:t>“On File Naming &amp; Organization”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5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897"/>
    </mc:Choice>
    <mc:Fallback xmlns="">
      <p:transition advTm="4289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99F89B-FB7F-1947-97E8-05EE96B0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60" y="30473"/>
            <a:ext cx="8153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/>
              <a:t>Benefits of an Electronic Notebook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1224D-FC73-AC46-922F-603D8B82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613610"/>
            <a:ext cx="723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Kara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McGaughey</a:t>
            </a:r>
            <a:r>
              <a:rPr lang="en-US" dirty="0">
                <a:latin typeface="Arial" charset="0"/>
                <a:cs typeface="Arial" charset="0"/>
              </a:rPr>
              <a:t>, PhD Student</a:t>
            </a: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dirty="0">
                <a:latin typeface="Arial" charset="0"/>
                <a:cs typeface="Arial" charset="0"/>
              </a:rPr>
              <a:t>“Why you should use an </a:t>
            </a:r>
            <a:r>
              <a:rPr lang="en-US" dirty="0" err="1">
                <a:latin typeface="Arial" charset="0"/>
                <a:cs typeface="Arial" charset="0"/>
              </a:rPr>
              <a:t>eNotebook</a:t>
            </a:r>
            <a:r>
              <a:rPr lang="en-US" dirty="0">
                <a:latin typeface="Arial" charset="0"/>
                <a:cs typeface="Arial" charset="0"/>
              </a:rPr>
              <a:t>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2A264-9B86-0543-A2EB-C601E18FC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85" y="1525788"/>
            <a:ext cx="4882560" cy="2735507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358ACB4-9052-5541-99B4-5546B904C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4385" y="1571219"/>
            <a:ext cx="2133600" cy="28448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7E752-C3FA-2D4B-84E5-75CFBE7D7CA5}"/>
              </a:ext>
            </a:extLst>
          </p:cNvPr>
          <p:cNvSpPr txBox="1"/>
          <p:nvPr/>
        </p:nvSpPr>
        <p:spPr>
          <a:xfrm>
            <a:off x="2971800" y="3048000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4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397"/>
    </mc:Choice>
    <mc:Fallback xmlns="">
      <p:transition advTm="463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PRIMARY GOAL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68D24-1EA0-104E-86F9-84924B87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667000"/>
            <a:ext cx="2425700" cy="2565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1E8560-24B2-7541-B748-3236E43C40F0}"/>
              </a:ext>
            </a:extLst>
          </p:cNvPr>
          <p:cNvSpPr/>
          <p:nvPr/>
        </p:nvSpPr>
        <p:spPr>
          <a:xfrm>
            <a:off x="447221" y="1969690"/>
            <a:ext cx="8361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CREATING YOUR ‘PROFESSIONAL SELF’: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878E38-CFA6-9241-807A-6435F7112309}"/>
              </a:ext>
            </a:extLst>
          </p:cNvPr>
          <p:cNvSpPr/>
          <p:nvPr/>
        </p:nvSpPr>
        <p:spPr>
          <a:xfrm>
            <a:off x="3394242" y="3352800"/>
            <a:ext cx="1177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 here</a:t>
            </a:r>
            <a:endParaRPr lang="en-US" dirty="0"/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2D6CFBB-63E6-7240-A7B9-492F4C9054B7}"/>
              </a:ext>
            </a:extLst>
          </p:cNvPr>
          <p:cNvCxnSpPr>
            <a:cxnSpLocks/>
          </p:cNvCxnSpPr>
          <p:nvPr/>
        </p:nvCxnSpPr>
        <p:spPr>
          <a:xfrm>
            <a:off x="4572000" y="3650576"/>
            <a:ext cx="2963635" cy="849878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3CAB3F6-5A4E-144D-B782-10CA7E33A1B9}"/>
              </a:ext>
            </a:extLst>
          </p:cNvPr>
          <p:cNvSpPr/>
          <p:nvPr/>
        </p:nvSpPr>
        <p:spPr>
          <a:xfrm>
            <a:off x="1024037" y="2694717"/>
            <a:ext cx="4858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 the right shoulders to stand on!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0F340-861F-BF4C-A386-9E2EF7CF1518}"/>
              </a:ext>
            </a:extLst>
          </p:cNvPr>
          <p:cNvSpPr txBox="1"/>
          <p:nvPr/>
        </p:nvSpPr>
        <p:spPr>
          <a:xfrm>
            <a:off x="1095413" y="4913718"/>
            <a:ext cx="39837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Carrying out your science:</a:t>
            </a:r>
          </a:p>
          <a:p>
            <a:pPr algn="ctr"/>
            <a:r>
              <a:rPr lang="en-US" b="1" dirty="0"/>
              <a:t>	Responsibly</a:t>
            </a:r>
          </a:p>
          <a:p>
            <a:pPr algn="ctr"/>
            <a:r>
              <a:rPr lang="en-US" b="1" dirty="0"/>
              <a:t>	Reproducibly</a:t>
            </a:r>
          </a:p>
          <a:p>
            <a:pPr algn="ctr"/>
            <a:r>
              <a:rPr lang="en-US" b="1" dirty="0"/>
              <a:t>		&amp; with Rigor!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3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9"/>
    </mc:Choice>
    <mc:Fallback xmlns="">
      <p:transition spd="slow" advTm="3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6333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499F89B-FB7F-1947-97E8-05EE96B0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0"/>
            <a:ext cx="8410575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dirty="0"/>
            </a:br>
            <a:r>
              <a:rPr lang="en-US" dirty="0"/>
              <a:t>Type of Research =&gt; Kind of Notebook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75CE9-2597-064B-8528-95DE78F7A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33859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Benjamin Heil</a:t>
            </a:r>
            <a:r>
              <a:rPr lang="en-US" dirty="0">
                <a:latin typeface="Arial" charset="0"/>
                <a:cs typeface="Arial" charset="0"/>
              </a:rPr>
              <a:t>, Postdoctoral Fellow</a:t>
            </a:r>
          </a:p>
          <a:p>
            <a:pPr algn="ctr" eaLnBrk="1" hangingPunct="1"/>
            <a:endParaRPr lang="en-US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dirty="0">
                <a:latin typeface="Arial" charset="0"/>
                <a:cs typeface="Arial" charset="0"/>
              </a:rPr>
              <a:t>“Recording Computational Work”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C44D2-DDEC-4C4D-BEC6-8FC07B2BD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524000"/>
            <a:ext cx="4075212" cy="3128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D0D6F-1131-2B4D-9755-722A2EC552EA}"/>
              </a:ext>
            </a:extLst>
          </p:cNvPr>
          <p:cNvSpPr txBox="1"/>
          <p:nvPr/>
        </p:nvSpPr>
        <p:spPr>
          <a:xfrm>
            <a:off x="3124200" y="6488668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Hanigan</a:t>
            </a:r>
            <a:r>
              <a:rPr lang="en-US" sz="900" dirty="0"/>
              <a:t> site:</a:t>
            </a:r>
          </a:p>
          <a:p>
            <a:r>
              <a:rPr lang="en-US" sz="900" dirty="0"/>
              <a:t> </a:t>
            </a:r>
            <a:r>
              <a:rPr lang="en-US" sz="900" dirty="0">
                <a:hlinkClick r:id="rId6"/>
              </a:rPr>
              <a:t>https://ivanhanigan.github.io/2015/10/keeping-an-electronic-lab-notebook-for-computational-statistics-projects/</a:t>
            </a:r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6D60E-8056-764A-AD9A-0203A8619BD5}"/>
              </a:ext>
            </a:extLst>
          </p:cNvPr>
          <p:cNvSpPr txBox="1"/>
          <p:nvPr/>
        </p:nvSpPr>
        <p:spPr>
          <a:xfrm>
            <a:off x="3605085" y="2857390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5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7356"/>
    </mc:Choice>
    <mc:Fallback xmlns="">
      <p:transition advTm="8735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2182-11AF-7240-B637-EC3E66C7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FYI:  Who ‘owns’ your Notebook?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3169-E1AF-2D4A-985C-F3B2273BA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038600"/>
          </a:xfrm>
        </p:spPr>
        <p:txBody>
          <a:bodyPr/>
          <a:lstStyle/>
          <a:p>
            <a:r>
              <a:rPr lang="en-US" sz="3200" dirty="0"/>
              <a:t>Notebooks are under the care of the PI, but ‘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belong</a:t>
            </a:r>
            <a:r>
              <a:rPr lang="en-US" sz="3200" dirty="0"/>
              <a:t>’ to the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University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Must be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retained</a:t>
            </a:r>
            <a:r>
              <a:rPr lang="en-US" sz="3200" dirty="0"/>
              <a:t> for a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long period</a:t>
            </a:r>
            <a:r>
              <a:rPr lang="en-US" sz="3200" dirty="0"/>
              <a:t>. </a:t>
            </a:r>
          </a:p>
          <a:p>
            <a:pPr lvl="1"/>
            <a:r>
              <a:rPr lang="en-US" sz="1900" dirty="0"/>
              <a:t>Required retention period can be long after funding ends.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248"/>
    </mc:Choice>
    <mc:Fallback xmlns="">
      <p:transition advTm="2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BF138C-7CFB-9349-AC9E-D10EED6369F5}"/>
              </a:ext>
            </a:extLst>
          </p:cNvPr>
          <p:cNvSpPr txBox="1"/>
          <p:nvPr/>
        </p:nvSpPr>
        <p:spPr>
          <a:xfrm>
            <a:off x="914400" y="914400"/>
            <a:ext cx="7239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C00000"/>
                </a:solidFill>
              </a:rPr>
              <a:t>Build good habits early!</a:t>
            </a:r>
            <a:endParaRPr lang="en-US" sz="36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36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2800" dirty="0"/>
          </a:p>
          <a:p>
            <a:pPr algn="ctr"/>
            <a:r>
              <a:rPr lang="en-US" sz="2800" dirty="0"/>
              <a:t>For example, during your rotation: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Ask your </a:t>
            </a:r>
            <a:r>
              <a:rPr lang="en-US" sz="2800"/>
              <a:t>supervisor or PI </a:t>
            </a:r>
            <a:r>
              <a:rPr lang="en-US" sz="2800" dirty="0"/>
              <a:t>to review your notebook weekly and provide suggestions.</a:t>
            </a:r>
          </a:p>
          <a:p>
            <a:pPr algn="ctr"/>
            <a:endParaRPr lang="en-US" sz="2800" dirty="0"/>
          </a:p>
          <a:p>
            <a:endParaRPr lang="en-US" sz="2800" dirty="0"/>
          </a:p>
          <a:p>
            <a:r>
              <a:rPr lang="en-US" sz="3600" dirty="0"/>
              <a:t>	</a:t>
            </a:r>
            <a:endParaRPr lang="en-US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173"/>
    </mc:Choice>
    <mc:Fallback xmlns="">
      <p:transition advTm="2517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4BD0-1A71-6E46-B36D-36F85509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</p:spPr>
        <p:txBody>
          <a:bodyPr/>
          <a:lstStyle/>
          <a:p>
            <a:pPr algn="ctr"/>
            <a:r>
              <a:rPr lang="en-US" sz="3600" dirty="0"/>
              <a:t>Please: avoid this! </a:t>
            </a:r>
            <a:br>
              <a:rPr lang="en-US" sz="3600" dirty="0"/>
            </a:b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8992A5-296C-7D48-A0F6-F3745048D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2013"/>
            <a:ext cx="3505200" cy="467360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64F3C2F-2D80-0E47-8133-C72479C13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7" t="13168" r="10869" b="78679"/>
          <a:stretch/>
        </p:blipFill>
        <p:spPr bwMode="auto">
          <a:xfrm>
            <a:off x="4419600" y="1495707"/>
            <a:ext cx="414528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0B7EF1D-3FCA-854E-BE51-F85E6EF77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73493" r="17391" b="10203"/>
          <a:stretch/>
        </p:blipFill>
        <p:spPr bwMode="auto">
          <a:xfrm>
            <a:off x="6864366" y="4800600"/>
            <a:ext cx="1752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883990E-0962-024E-B69B-2C6CD2BD8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32" r="34783" b="24876"/>
          <a:stretch/>
        </p:blipFill>
        <p:spPr bwMode="auto">
          <a:xfrm>
            <a:off x="4038600" y="2288176"/>
            <a:ext cx="2898950" cy="25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660D8F-8805-F548-B8F3-A6718780F8D4}"/>
              </a:ext>
            </a:extLst>
          </p:cNvPr>
          <p:cNvCxnSpPr/>
          <p:nvPr/>
        </p:nvCxnSpPr>
        <p:spPr bwMode="auto">
          <a:xfrm flipV="1">
            <a:off x="2590800" y="1600200"/>
            <a:ext cx="2019300" cy="5051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0FD35A-C1E5-A640-BCD0-482E56D71D5A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577" y="3778813"/>
            <a:ext cx="2741023" cy="3316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1806A4-8223-9047-BAA1-75BC2A2CE7C9}"/>
              </a:ext>
            </a:extLst>
          </p:cNvPr>
          <p:cNvCxnSpPr>
            <a:cxnSpLocks/>
          </p:cNvCxnSpPr>
          <p:nvPr/>
        </p:nvCxnSpPr>
        <p:spPr bwMode="auto">
          <a:xfrm>
            <a:off x="3598273" y="5384801"/>
            <a:ext cx="3183527" cy="10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9C4DEA8-A07C-E944-B932-27ECFDC92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83" t="35264" b="33028"/>
          <a:stretch/>
        </p:blipFill>
        <p:spPr bwMode="auto">
          <a:xfrm>
            <a:off x="7243858" y="2577780"/>
            <a:ext cx="533400" cy="148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C700CD-5511-A749-8848-AD26E206834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65665" y="3379648"/>
            <a:ext cx="3425735" cy="556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478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69"/>
    </mc:Choice>
    <mc:Fallback xmlns="">
      <p:transition advTm="616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99F89B-FB7F-1947-97E8-05EE96B0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60" y="30473"/>
            <a:ext cx="8153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/>
              <a:t>Benefits of an Electronic Notebook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1224D-FC73-AC46-922F-603D8B82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968693"/>
            <a:ext cx="723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Arial" charset="0"/>
                <a:cs typeface="Arial" charset="0"/>
              </a:rPr>
              <a:t>My notebook (years ago) now looks like this (an </a:t>
            </a:r>
            <a:r>
              <a:rPr lang="en-US" dirty="0" err="1">
                <a:latin typeface="Arial" charset="0"/>
                <a:cs typeface="Arial" charset="0"/>
              </a:rPr>
              <a:t>eNotebook</a:t>
            </a:r>
            <a:r>
              <a:rPr lang="en-US" dirty="0">
                <a:latin typeface="Arial" charset="0"/>
                <a:cs typeface="Arial" charset="0"/>
              </a:rPr>
              <a:t>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2A264-9B86-0543-A2EB-C601E18FC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85" y="1525788"/>
            <a:ext cx="4882560" cy="2735507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358ACB4-9052-5541-99B4-5546B904C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4385" y="1571219"/>
            <a:ext cx="2133600" cy="28448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7E752-C3FA-2D4B-84E5-75CFBE7D7CA5}"/>
              </a:ext>
            </a:extLst>
          </p:cNvPr>
          <p:cNvSpPr txBox="1"/>
          <p:nvPr/>
        </p:nvSpPr>
        <p:spPr>
          <a:xfrm>
            <a:off x="2971800" y="3048000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082E27-9D47-AA46-A2E7-40BF6B3D09E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00200" y="3733801"/>
            <a:ext cx="788693" cy="123489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F7AB2F-8D50-334A-B853-FFD7CD33D52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99865" y="3798573"/>
            <a:ext cx="788693" cy="123489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689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572"/>
    </mc:Choice>
    <mc:Fallback xmlns="">
      <p:transition advTm="2157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Doing Research Responsibly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— Steve, ~25min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Theme:    Starting your Professional Life with Rigor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Laboratory Notebook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— Steve, ~ 20min</a:t>
            </a: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tx1"/>
                </a:solidFill>
              </a:rPr>
              <a:t>Kate, Kara &amp; Ben, ~ 40min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tx1"/>
                </a:solidFill>
              </a:rPr>
              <a:t>Set up an Electronic Notebook </a:t>
            </a:r>
            <a:r>
              <a:rPr lang="en-US" dirty="0">
                <a:solidFill>
                  <a:schemeClr val="tx1"/>
                </a:solidFill>
              </a:rPr>
              <a:t>— </a:t>
            </a:r>
            <a:r>
              <a:rPr lang="en-US" i="1" u="sng" dirty="0" err="1">
                <a:solidFill>
                  <a:schemeClr val="tx1"/>
                </a:solidFill>
              </a:rPr>
              <a:t>LabArchives</a:t>
            </a:r>
            <a:r>
              <a:rPr lang="en-US" dirty="0">
                <a:solidFill>
                  <a:schemeClr val="tx1"/>
                </a:solidFill>
              </a:rPr>
              <a:t>       On the BRB big screen: </a:t>
            </a:r>
            <a:r>
              <a:rPr lang="en-US" b="1" dirty="0">
                <a:solidFill>
                  <a:schemeClr val="tx1"/>
                </a:solidFill>
              </a:rPr>
              <a:t>11AM </a:t>
            </a:r>
            <a:r>
              <a:rPr lang="en-US" dirty="0">
                <a:solidFill>
                  <a:schemeClr val="tx1"/>
                </a:solidFill>
              </a:rPr>
              <a:t>to noon </a:t>
            </a:r>
            <a:r>
              <a:rPr lang="en-US" dirty="0">
                <a:solidFill>
                  <a:srgbClr val="FF0000"/>
                </a:solidFill>
                <a:hlinkClick r:id="rId4" tooltip="https://labarchives.zoom.us/j/96596449944?pwd=OEJORTZKd2ZEWlJiNVlnOWJhd3RJUT0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https://labarchives.zoom.us/j/96596449944?pwd=OEJORTZKd2ZEWlJiNVlnOWJhd3RJUT09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200" b="1" dirty="0"/>
              <a:t>Link is in your schedules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BFDC3A-EFFE-1B41-B5D2-2676B970B3E8}"/>
              </a:ext>
            </a:extLst>
          </p:cNvPr>
          <p:cNvSpPr txBox="1">
            <a:spLocks/>
          </p:cNvSpPr>
          <p:nvPr/>
        </p:nvSpPr>
        <p:spPr>
          <a:xfrm>
            <a:off x="441325" y="5334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700" b="1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SDFlies</a:t>
            </a:r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700" b="1" baseline="30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BGSOrientation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#pennbgs4u</a:t>
            </a:r>
            <a:br>
              <a:rPr lang="en-US" sz="3100" baseline="30000" dirty="0">
                <a:solidFill>
                  <a:srgbClr val="6577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Today’s program:</a:t>
            </a:r>
            <a:br>
              <a:rPr lang="en-US" dirty="0"/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5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tx1"/>
                </a:solidFill>
              </a:rPr>
              <a:t>Kate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Kara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b="1" dirty="0">
                <a:solidFill>
                  <a:schemeClr val="tx1"/>
                </a:solidFill>
              </a:rPr>
              <a:t>Ben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  <a:endParaRPr lang="en-US" b="1" dirty="0"/>
          </a:p>
          <a:p>
            <a:r>
              <a:rPr lang="en-US" b="1" dirty="0"/>
              <a:t>NEXT, if you wish - </a:t>
            </a:r>
            <a:r>
              <a:rPr lang="en-US" b="1" dirty="0">
                <a:solidFill>
                  <a:schemeClr val="tx1"/>
                </a:solidFill>
              </a:rPr>
              <a:t>11AM </a:t>
            </a:r>
            <a:r>
              <a:rPr lang="en-US" dirty="0">
                <a:solidFill>
                  <a:schemeClr val="tx1"/>
                </a:solidFill>
              </a:rPr>
              <a:t>to noon; On the BRB screen </a:t>
            </a:r>
            <a:endParaRPr lang="en-US" b="1" dirty="0"/>
          </a:p>
          <a:p>
            <a:r>
              <a:rPr lang="en-US" b="1" dirty="0">
                <a:solidFill>
                  <a:schemeClr val="tx1"/>
                </a:solidFill>
              </a:rPr>
              <a:t>Set up an Electronic Notebook </a:t>
            </a:r>
            <a:r>
              <a:rPr lang="en-US" dirty="0">
                <a:solidFill>
                  <a:schemeClr val="tx1"/>
                </a:solidFill>
              </a:rPr>
              <a:t>— </a:t>
            </a:r>
            <a:r>
              <a:rPr lang="en-US" i="1" u="sng" dirty="0" err="1">
                <a:solidFill>
                  <a:schemeClr val="tx1"/>
                </a:solidFill>
              </a:rPr>
              <a:t>LabArchives</a:t>
            </a: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/>
              <a:t>-- Establish an account (free; LA is Penn-sponsored)</a:t>
            </a:r>
          </a:p>
          <a:p>
            <a:r>
              <a:rPr lang="en-US" dirty="0"/>
              <a:t>-- Set up your Electronic Notebook</a:t>
            </a:r>
          </a:p>
          <a:p>
            <a:r>
              <a:rPr lang="en-US" dirty="0"/>
              <a:t>-- Be guided through recording an experiment</a:t>
            </a:r>
          </a:p>
          <a:p>
            <a:r>
              <a:rPr lang="en-US" dirty="0"/>
              <a:t>-- Tips-n-tricks to make lab life more </a:t>
            </a:r>
            <a:r>
              <a:rPr lang="en-US" b="1" dirty="0"/>
              <a:t>efficient</a:t>
            </a:r>
            <a:r>
              <a:rPr lang="en-US" dirty="0"/>
              <a:t> and your experiments more </a:t>
            </a:r>
            <a:r>
              <a:rPr lang="en-US" b="1" dirty="0"/>
              <a:t>rigorous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  <a:hlinkClick r:id="rId4" tooltip="https://labarchives.zoom.us/j/96596449944?pwd=OEJORTZKd2ZEWlJiNVlnOWJhd3RJUT0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https://labarchives.zoom.us/j/96596449944?pwd=OEJORTZKd2ZEWlJiNVlnOWJhd3RJUT09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3200" b="1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BFDC3A-EFFE-1B41-B5D2-2676B970B3E8}"/>
              </a:ext>
            </a:extLst>
          </p:cNvPr>
          <p:cNvSpPr txBox="1">
            <a:spLocks/>
          </p:cNvSpPr>
          <p:nvPr/>
        </p:nvSpPr>
        <p:spPr>
          <a:xfrm>
            <a:off x="441325" y="5334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700" b="1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SDFlies</a:t>
            </a:r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700" b="1" baseline="30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BGSOrientation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#Pennbgs4u</a:t>
            </a:r>
            <a:br>
              <a:rPr lang="en-US" sz="3100" baseline="30000" dirty="0">
                <a:solidFill>
                  <a:srgbClr val="6577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Shout out to:</a:t>
            </a:r>
            <a:br>
              <a:rPr lang="en-US" dirty="0"/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2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9694"/>
            <a:ext cx="433222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6"/>
          <p:cNvSpPr txBox="1">
            <a:spLocks noChangeArrowheads="1"/>
          </p:cNvSpPr>
          <p:nvPr/>
        </p:nvSpPr>
        <p:spPr bwMode="auto">
          <a:xfrm>
            <a:off x="381000" y="5564895"/>
            <a:ext cx="31465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rial" charset="0"/>
                <a:cs typeface="Arial" charset="0"/>
              </a:rPr>
              <a:t>George Cattermole – The Scribe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0865EA-5BA7-3B46-83EA-3933539B7FB5}"/>
              </a:ext>
            </a:extLst>
          </p:cNvPr>
          <p:cNvSpPr txBox="1">
            <a:spLocks/>
          </p:cNvSpPr>
          <p:nvPr/>
        </p:nvSpPr>
        <p:spPr bwMode="auto">
          <a:xfrm>
            <a:off x="-152400" y="714929"/>
            <a:ext cx="85391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kern="0" dirty="0">
                <a:latin typeface="Calibri" charset="0"/>
                <a:ea typeface="+mj-ea"/>
                <a:cs typeface="+mj-cs"/>
              </a:rPr>
              <a:t>Management of Data: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kern="0" dirty="0">
                <a:latin typeface="Calibri" charset="0"/>
                <a:ea typeface="+mj-ea"/>
                <a:cs typeface="+mj-cs"/>
              </a:rPr>
            </a:br>
            <a:r>
              <a:rPr lang="en-US" kern="0" dirty="0">
                <a:latin typeface="Calibri" charset="0"/>
                <a:ea typeface="+mj-ea"/>
                <a:cs typeface="+mj-cs"/>
              </a:rPr>
              <a:t>The Laboratory Notebook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5A008-BEBB-3948-9C53-0A84692C2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907294"/>
            <a:ext cx="3429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739FC-101D-604F-9435-7B6803700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8708" y="5514604"/>
            <a:ext cx="29580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latin typeface="Arial" charset="0"/>
                <a:cs typeface="Arial" charset="0"/>
              </a:rPr>
              <a:t>The laboratory now:</a:t>
            </a:r>
          </a:p>
          <a:p>
            <a:pPr algn="ctr" eaLnBrk="1" hangingPunct="1"/>
            <a:r>
              <a:rPr lang="en-US" sz="2000" dirty="0">
                <a:latin typeface="Arial" charset="0"/>
                <a:cs typeface="Arial" charset="0"/>
              </a:rPr>
              <a:t>We’ve come a long way!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962AAC-50D1-FC41-B620-188A058745C5}"/>
              </a:ext>
            </a:extLst>
          </p:cNvPr>
          <p:cNvSpPr txBox="1"/>
          <p:nvPr/>
        </p:nvSpPr>
        <p:spPr>
          <a:xfrm>
            <a:off x="6649663" y="6400800"/>
            <a:ext cx="2494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https://www.labarchives.com/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16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201"/>
    </mc:Choice>
    <mc:Fallback xmlns="">
      <p:transition advTm="6420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1.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2.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3.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4.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Lab Notebook: Why is it important?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3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562"/>
    </mc:Choice>
    <mc:Fallback xmlns="">
      <p:transition advTm="4656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2296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1. Others can reproduce your work</a:t>
            </a:r>
          </a:p>
          <a:p>
            <a:pPr marL="0" indent="0">
              <a:buNone/>
            </a:pPr>
            <a:r>
              <a:rPr lang="en-US" sz="3200" dirty="0"/>
              <a:t>2. Patents</a:t>
            </a:r>
          </a:p>
          <a:p>
            <a:pPr marL="0" indent="0">
              <a:buNone/>
            </a:pPr>
            <a:r>
              <a:rPr lang="en-US" sz="3200" dirty="0"/>
              <a:t>3. Defending claims of misconduct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4. </a:t>
            </a:r>
            <a:r>
              <a:rPr lang="en-US" sz="3200" dirty="0">
                <a:solidFill>
                  <a:srgbClr val="FF0000"/>
                </a:solidFill>
              </a:rPr>
              <a:t>Saves you </a:t>
            </a:r>
            <a:r>
              <a:rPr lang="en-US" sz="3200" b="1" dirty="0">
                <a:solidFill>
                  <a:srgbClr val="FF0000"/>
                </a:solidFill>
              </a:rPr>
              <a:t>Time, Energy &amp; Effort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		This is the way to do ‘Rigorous Science’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Lab Notebook: Why is it important?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D52330C-7D42-514C-9801-6C88B977CF6E}"/>
              </a:ext>
            </a:extLst>
          </p:cNvPr>
          <p:cNvSpPr/>
          <p:nvPr/>
        </p:nvSpPr>
        <p:spPr bwMode="auto">
          <a:xfrm>
            <a:off x="6106678" y="1676400"/>
            <a:ext cx="1219200" cy="1828800"/>
          </a:xfrm>
          <a:prstGeom prst="rightBrac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0DD4E-37B1-E741-A9E8-3CBB9CEB60AB}"/>
              </a:ext>
            </a:extLst>
          </p:cNvPr>
          <p:cNvSpPr txBox="1"/>
          <p:nvPr/>
        </p:nvSpPr>
        <p:spPr>
          <a:xfrm>
            <a:off x="6816639" y="1805970"/>
            <a:ext cx="20936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Each a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‘noble’ reason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 a good 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notebook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0BC21-3F02-B54F-BC59-157EA28C0AA1}"/>
              </a:ext>
            </a:extLst>
          </p:cNvPr>
          <p:cNvSpPr txBox="1"/>
          <p:nvPr/>
        </p:nvSpPr>
        <p:spPr>
          <a:xfrm>
            <a:off x="685800" y="4096687"/>
            <a:ext cx="635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reason that will impact </a:t>
            </a:r>
            <a:r>
              <a:rPr lang="en-US" b="1" dirty="0"/>
              <a:t>YOU</a:t>
            </a:r>
            <a:r>
              <a:rPr lang="en-US" dirty="0"/>
              <a:t> most often: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2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7775"/>
    </mc:Choice>
    <mc:Fallback xmlns="">
      <p:transition advTm="7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4BD0-1A71-6E46-B36D-36F85509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66" y="-152400"/>
            <a:ext cx="8153400" cy="1143000"/>
          </a:xfrm>
        </p:spPr>
        <p:txBody>
          <a:bodyPr/>
          <a:lstStyle/>
          <a:p>
            <a:pPr algn="ctr"/>
            <a:r>
              <a:rPr lang="en-US" sz="3600" dirty="0"/>
              <a:t>Example: Is this a good notebook?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8992A5-296C-7D48-A0F6-F3745048D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000" y="1442013"/>
            <a:ext cx="3505200" cy="467360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64F3C2F-2D80-0E47-8133-C72479C13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7" t="13168" r="10869" b="78679"/>
          <a:stretch/>
        </p:blipFill>
        <p:spPr bwMode="auto">
          <a:xfrm>
            <a:off x="4038600" y="1181340"/>
            <a:ext cx="4812693" cy="7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0B7EF1D-3FCA-854E-BE51-F85E6EF778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3493" r="17391" b="10203"/>
          <a:stretch/>
        </p:blipFill>
        <p:spPr bwMode="auto">
          <a:xfrm>
            <a:off x="6693658" y="4632177"/>
            <a:ext cx="2157635" cy="14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883990E-0962-024E-B69B-2C6CD2BD8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32" r="34783" b="24876"/>
          <a:stretch/>
        </p:blipFill>
        <p:spPr bwMode="auto">
          <a:xfrm>
            <a:off x="3998238" y="2032372"/>
            <a:ext cx="2898950" cy="25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660D8F-8805-F548-B8F3-A6718780F8D4}"/>
              </a:ext>
            </a:extLst>
          </p:cNvPr>
          <p:cNvCxnSpPr/>
          <p:nvPr/>
        </p:nvCxnSpPr>
        <p:spPr bwMode="auto">
          <a:xfrm flipV="1">
            <a:off x="2590800" y="1600200"/>
            <a:ext cx="2019300" cy="5051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0FD35A-C1E5-A640-BCD0-482E56D71D5A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577" y="3778813"/>
            <a:ext cx="2741023" cy="3316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1806A4-8223-9047-BAA1-75BC2A2CE7C9}"/>
              </a:ext>
            </a:extLst>
          </p:cNvPr>
          <p:cNvCxnSpPr>
            <a:cxnSpLocks/>
          </p:cNvCxnSpPr>
          <p:nvPr/>
        </p:nvCxnSpPr>
        <p:spPr bwMode="auto">
          <a:xfrm>
            <a:off x="3598273" y="5384801"/>
            <a:ext cx="3183527" cy="10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9C4DEA8-A07C-E944-B932-27ECFDC92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83" t="35264" b="33028"/>
          <a:stretch/>
        </p:blipFill>
        <p:spPr bwMode="auto">
          <a:xfrm>
            <a:off x="7470865" y="2105307"/>
            <a:ext cx="909542" cy="252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C700CD-5511-A749-8848-AD26E206834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65665" y="3379648"/>
            <a:ext cx="3425735" cy="556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331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981"/>
    </mc:Choice>
    <mc:Fallback xmlns="">
      <p:transition advTm="13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2FCDC-E9DE-CE48-A0F5-0D5DB7F3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 2: A (true)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33801-98C3-0E4F-9ACE-F7DA4F80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8800"/>
            <a:ext cx="8305800" cy="4038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Dr. B. convenes a lab meeting in which she asks everyone to bring their notebook. 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“Pass your notebook to the person to your right”.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“Take a few moments and quietly read the 				most current entry.”</a:t>
            </a: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0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311"/>
    </mc:Choice>
    <mc:Fallback xmlns="">
      <p:transition advTm="3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33801-98C3-0E4F-9ACE-F7DA4F80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8800"/>
            <a:ext cx="83058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Now, each of you summarize what you read”. 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b="1" dirty="0"/>
              <a:t>Virtually no one </a:t>
            </a:r>
            <a:r>
              <a:rPr lang="en-US" sz="2800" dirty="0"/>
              <a:t>can give a scientifically satisfactory summary.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09E471-264C-1841-B64B-0FBAA208177A}"/>
              </a:ext>
            </a:extLst>
          </p:cNvPr>
          <p:cNvSpPr txBox="1">
            <a:spLocks/>
          </p:cNvSpPr>
          <p:nvPr/>
        </p:nvSpPr>
        <p:spPr bwMode="auto">
          <a:xfrm>
            <a:off x="595312" y="3810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/>
            <a:r>
              <a:rPr lang="en-US" kern="0" dirty="0"/>
              <a:t>Example 2: A (true) case study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1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120"/>
    </mc:Choice>
    <mc:Fallback xmlns="">
      <p:transition advTm="3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33801-98C3-0E4F-9ACE-F7DA4F80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6400"/>
            <a:ext cx="8305800" cy="4038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Why can’t anyone provide</a:t>
            </a:r>
          </a:p>
          <a:p>
            <a:pPr marL="0" indent="0" algn="ctr">
              <a:buNone/>
            </a:pPr>
            <a:r>
              <a:rPr lang="en-US" sz="3200" dirty="0"/>
              <a:t> a satisfactory summary? 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accent6"/>
                </a:solidFill>
              </a:rPr>
              <a:t>here were many issues: 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Handwriting</a:t>
            </a:r>
            <a:r>
              <a:rPr lang="en-US" sz="2400" dirty="0"/>
              <a:t>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Haphazard organization</a:t>
            </a:r>
          </a:p>
          <a:p>
            <a:r>
              <a:rPr lang="en-US" sz="2400" dirty="0">
                <a:solidFill>
                  <a:srgbClr val="C00000"/>
                </a:solidFill>
              </a:rPr>
              <a:t>Little or no context</a:t>
            </a:r>
          </a:p>
          <a:p>
            <a:r>
              <a:rPr lang="en-US" sz="2400" dirty="0">
                <a:solidFill>
                  <a:srgbClr val="C00000"/>
                </a:solidFill>
              </a:rPr>
              <a:t>Lack of detail in the protocol</a:t>
            </a:r>
          </a:p>
          <a:p>
            <a:r>
              <a:rPr lang="en-US" sz="2400" dirty="0">
                <a:solidFill>
                  <a:srgbClr val="C00000"/>
                </a:solidFill>
              </a:rPr>
              <a:t>No outcome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No ‘what next?’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19BC99-8B3A-3447-AACA-46EB25981F8D}"/>
              </a:ext>
            </a:extLst>
          </p:cNvPr>
          <p:cNvSpPr txBox="1">
            <a:spLocks/>
          </p:cNvSpPr>
          <p:nvPr/>
        </p:nvSpPr>
        <p:spPr bwMode="auto">
          <a:xfrm>
            <a:off x="457200" y="3048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/>
            <a:r>
              <a:rPr lang="en-US" kern="0"/>
              <a:t>Example 2: A (true) case study</a:t>
            </a:r>
            <a:endParaRPr lang="en-US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9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239"/>
    </mc:Choice>
    <mc:Fallback xmlns="">
      <p:transition advTm="7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34.1|34.5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32.4|1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5|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-1746.5|2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-1746.5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15.2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4.2|24.6|2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4.1|18.6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fined">
  <a:themeElements>
    <a:clrScheme name="Refined 7">
      <a:dk1>
        <a:srgbClr val="000000"/>
      </a:dk1>
      <a:lt1>
        <a:srgbClr val="FFFFFF"/>
      </a:lt1>
      <a:dk2>
        <a:srgbClr val="000066"/>
      </a:dk2>
      <a:lt2>
        <a:srgbClr val="333399"/>
      </a:lt2>
      <a:accent1>
        <a:srgbClr val="3399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8AE7"/>
      </a:accent6>
      <a:hlink>
        <a:srgbClr val="00CCFF"/>
      </a:hlink>
      <a:folHlink>
        <a:srgbClr val="5F5F5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2004:Templates:Presentations:Designs:Refined</Template>
  <TotalTime>5705</TotalTime>
  <Words>1667</Words>
  <Application>Microsoft Macintosh PowerPoint</Application>
  <PresentationFormat>On-screen Show (4:3)</PresentationFormat>
  <Paragraphs>254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Book Antiqua</vt:lpstr>
      <vt:lpstr>Calibri</vt:lpstr>
      <vt:lpstr>Century Gothic</vt:lpstr>
      <vt:lpstr>Times New Roman</vt:lpstr>
      <vt:lpstr>Wingdings</vt:lpstr>
      <vt:lpstr>Refined</vt:lpstr>
      <vt:lpstr>Apothecary</vt:lpstr>
      <vt:lpstr>PowerPoint Presentation</vt:lpstr>
      <vt:lpstr>YOUR PRIMARY GOAL</vt:lpstr>
      <vt:lpstr>PowerPoint Presentation</vt:lpstr>
      <vt:lpstr>Lab Notebook: Why is it important?</vt:lpstr>
      <vt:lpstr>Lab Notebook: Why is it important?</vt:lpstr>
      <vt:lpstr>Example: Is this a good notebook?</vt:lpstr>
      <vt:lpstr>Example 2: A (true) case study</vt:lpstr>
      <vt:lpstr>PowerPoint Presentation</vt:lpstr>
      <vt:lpstr>PowerPoint Presentation</vt:lpstr>
      <vt:lpstr>Lab Notebook Guidelines</vt:lpstr>
      <vt:lpstr>At the level of individual experiments:</vt:lpstr>
      <vt:lpstr>Provide ‘Context’ to your Exp’t:</vt:lpstr>
      <vt:lpstr>Lab Notebook: How was it done?</vt:lpstr>
      <vt:lpstr>Lab Notebook: What happened?</vt:lpstr>
      <vt:lpstr>Lab Notebook: </vt:lpstr>
      <vt:lpstr>Lab Notebook: </vt:lpstr>
      <vt:lpstr>Lab Notebook: The Bottom Line --</vt:lpstr>
      <vt:lpstr>How does one achieve all this ‘Organization’?</vt:lpstr>
      <vt:lpstr>Benefits of an Electronic Notebook</vt:lpstr>
      <vt:lpstr> Type of Research =&gt; Kind of Notebook</vt:lpstr>
      <vt:lpstr>FYI:  Who ‘owns’ your Notebook?</vt:lpstr>
      <vt:lpstr>PowerPoint Presentation</vt:lpstr>
      <vt:lpstr>Please: avoid this!  </vt:lpstr>
      <vt:lpstr>Benefits of an Electronic Notebook</vt:lpstr>
      <vt:lpstr>PowerPoint Presentation</vt:lpstr>
      <vt:lpstr>PowerPoint Presentation</vt:lpstr>
    </vt:vector>
  </TitlesOfParts>
  <Company>Manning Dave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 Targets: Ion Channels</dc:title>
  <dc:creator>Manning Dave</dc:creator>
  <cp:lastModifiedBy>Dinardo, Stephen</cp:lastModifiedBy>
  <cp:revision>859</cp:revision>
  <cp:lastPrinted>2020-08-12T20:47:14Z</cp:lastPrinted>
  <dcterms:created xsi:type="dcterms:W3CDTF">2015-09-06T18:27:19Z</dcterms:created>
  <dcterms:modified xsi:type="dcterms:W3CDTF">2021-08-20T14:11:38Z</dcterms:modified>
</cp:coreProperties>
</file>