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60" r:id="rId3"/>
    <p:sldId id="257" r:id="rId4"/>
    <p:sldId id="258" r:id="rId5"/>
    <p:sldId id="259" r:id="rId6"/>
    <p:sldId id="261" r:id="rId7"/>
    <p:sldId id="266" r:id="rId8"/>
    <p:sldId id="262" r:id="rId9"/>
    <p:sldId id="263" r:id="rId10"/>
    <p:sldId id="264" r:id="rId11"/>
    <p:sldId id="267" r:id="rId12"/>
    <p:sldId id="265" r:id="rId13"/>
    <p:sldId id="268" r:id="rId14"/>
    <p:sldId id="269" r:id="rId15"/>
    <p:sldId id="270" r:id="rId16"/>
    <p:sldId id="271" r:id="rId17"/>
    <p:sldId id="274" r:id="rId18"/>
    <p:sldId id="272" r:id="rId19"/>
    <p:sldId id="273"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68298" autoAdjust="0"/>
  </p:normalViewPr>
  <p:slideViewPr>
    <p:cSldViewPr snapToGrid="0">
      <p:cViewPr varScale="1">
        <p:scale>
          <a:sx n="76" d="100"/>
          <a:sy n="76" d="100"/>
        </p:scale>
        <p:origin x="195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CD2FF1-50D5-4A9E-8480-A5EFF68210B1}" type="datetimeFigureOut">
              <a:rPr lang="en-US" smtClean="0"/>
              <a:t>8/19/2025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32577C-D6A4-4D50-91C3-F39FFA2A33A6}" type="slidenum">
              <a:rPr lang="en-US" smtClean="0"/>
              <a:t>‹#›</a:t>
            </a:fld>
            <a:endParaRPr lang="en-US"/>
          </a:p>
        </p:txBody>
      </p:sp>
    </p:spTree>
    <p:extLst>
      <p:ext uri="{BB962C8B-B14F-4D97-AF65-F5344CB8AC3E}">
        <p14:creationId xmlns:p14="http://schemas.microsoft.com/office/powerpoint/2010/main" val="3623241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a:t>
            </a:r>
          </a:p>
          <a:p>
            <a:r>
              <a:rPr lang="en-US" dirty="0"/>
              <a:t>My name is Kyndall Nicholas and I am a 6</a:t>
            </a:r>
            <a:r>
              <a:rPr lang="en-US" baseline="30000" dirty="0"/>
              <a:t>th</a:t>
            </a:r>
            <a:r>
              <a:rPr lang="en-US" dirty="0"/>
              <a:t> year </a:t>
            </a:r>
            <a:r>
              <a:rPr lang="en-US" dirty="0" err="1"/>
              <a:t>phd</a:t>
            </a:r>
            <a:r>
              <a:rPr lang="en-US" dirty="0"/>
              <a:t> candidate in the neuroscience program, also known as NGG. I will be sharing with you my PhD journey, some lessons I have learned, as well as opportunities that exist for you in this talk titled (read title). I have put a literal screenshot from my </a:t>
            </a:r>
            <a:r>
              <a:rPr lang="en-US" dirty="0" err="1"/>
              <a:t>spotify</a:t>
            </a:r>
            <a:r>
              <a:rPr lang="en-US" dirty="0"/>
              <a:t> to emphasize that this is MY journey and just how all over the place I am with my music to allude to how my PhD </a:t>
            </a:r>
            <a:r>
              <a:rPr lang="en-US"/>
              <a:t>journey truly has been.</a:t>
            </a:r>
            <a:endParaRPr lang="en-US" dirty="0"/>
          </a:p>
        </p:txBody>
      </p:sp>
      <p:sp>
        <p:nvSpPr>
          <p:cNvPr id="4" name="Slide Number Placeholder 3"/>
          <p:cNvSpPr>
            <a:spLocks noGrp="1"/>
          </p:cNvSpPr>
          <p:nvPr>
            <p:ph type="sldNum" sz="quarter" idx="5"/>
          </p:nvPr>
        </p:nvSpPr>
        <p:spPr/>
        <p:txBody>
          <a:bodyPr/>
          <a:lstStyle/>
          <a:p>
            <a:fld id="{2C32577C-D6A4-4D50-91C3-F39FFA2A33A6}" type="slidenum">
              <a:rPr lang="en-US" smtClean="0"/>
              <a:t>1</a:t>
            </a:fld>
            <a:endParaRPr lang="en-US"/>
          </a:p>
        </p:txBody>
      </p:sp>
    </p:spTree>
    <p:extLst>
      <p:ext uri="{BB962C8B-B14F-4D97-AF65-F5344CB8AC3E}">
        <p14:creationId xmlns:p14="http://schemas.microsoft.com/office/powerpoint/2010/main" val="26189118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finishing my last bit of classes, my independent study, I completed my candidacy exam on Cinco de Mayo so that everyone else could celebrate with me too. Everyone needs something different during this time. Some people need to be in lab for distractions and motivation and some people like myself need to focus on that one thing. I spent 4 months preparing for the exam and actually did not come physically into lab much. I knew that is what I needed while meeting weekly with my PI and he respected it. Once I passed and celebrated, It was time to get to business.</a:t>
            </a:r>
          </a:p>
        </p:txBody>
      </p:sp>
      <p:sp>
        <p:nvSpPr>
          <p:cNvPr id="4" name="Slide Number Placeholder 3"/>
          <p:cNvSpPr>
            <a:spLocks noGrp="1"/>
          </p:cNvSpPr>
          <p:nvPr>
            <p:ph type="sldNum" sz="quarter" idx="5"/>
          </p:nvPr>
        </p:nvSpPr>
        <p:spPr/>
        <p:txBody>
          <a:bodyPr/>
          <a:lstStyle/>
          <a:p>
            <a:fld id="{2C32577C-D6A4-4D50-91C3-F39FFA2A33A6}" type="slidenum">
              <a:rPr lang="en-US" smtClean="0"/>
              <a:t>10</a:t>
            </a:fld>
            <a:endParaRPr lang="en-US"/>
          </a:p>
        </p:txBody>
      </p:sp>
    </p:spTree>
    <p:extLst>
      <p:ext uri="{BB962C8B-B14F-4D97-AF65-F5344CB8AC3E}">
        <p14:creationId xmlns:p14="http://schemas.microsoft.com/office/powerpoint/2010/main" val="11460676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love community engagement and decided This is the career I want for myself, just going to do that and my research and I’ll be great.</a:t>
            </a:r>
          </a:p>
        </p:txBody>
      </p:sp>
      <p:sp>
        <p:nvSpPr>
          <p:cNvPr id="4" name="Slide Number Placeholder 3"/>
          <p:cNvSpPr>
            <a:spLocks noGrp="1"/>
          </p:cNvSpPr>
          <p:nvPr>
            <p:ph type="sldNum" sz="quarter" idx="5"/>
          </p:nvPr>
        </p:nvSpPr>
        <p:spPr/>
        <p:txBody>
          <a:bodyPr/>
          <a:lstStyle/>
          <a:p>
            <a:fld id="{2C32577C-D6A4-4D50-91C3-F39FFA2A33A6}" type="slidenum">
              <a:rPr lang="en-US" smtClean="0"/>
              <a:t>11</a:t>
            </a:fld>
            <a:endParaRPr lang="en-US"/>
          </a:p>
        </p:txBody>
      </p:sp>
    </p:spTree>
    <p:extLst>
      <p:ext uri="{BB962C8B-B14F-4D97-AF65-F5344CB8AC3E}">
        <p14:creationId xmlns:p14="http://schemas.microsoft.com/office/powerpoint/2010/main" val="763246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did my required </a:t>
            </a:r>
            <a:r>
              <a:rPr lang="en-US" dirty="0" err="1"/>
              <a:t>TAing</a:t>
            </a:r>
            <a:r>
              <a:rPr lang="en-US" dirty="0"/>
              <a:t> of intro to neuro, while drowning in failure of science, preparing to go to </a:t>
            </a:r>
            <a:r>
              <a:rPr lang="en-US" dirty="0" err="1"/>
              <a:t>SfN</a:t>
            </a:r>
            <a:r>
              <a:rPr lang="en-US" dirty="0"/>
              <a:t>, and being the president of EE JUST, learning administration of a school I don’t even know how to get around. Helped EE JUST build again after covid.</a:t>
            </a:r>
          </a:p>
          <a:p>
            <a:endParaRPr lang="en-US" dirty="0"/>
          </a:p>
          <a:p>
            <a:r>
              <a:rPr lang="en-US" dirty="0"/>
              <a:t>-- an advisory board, a website, merch, outreach programming, social programming, and a relationship with the student body and apprenticeship for longevity. I also mentored my first undergrad</a:t>
            </a:r>
          </a:p>
        </p:txBody>
      </p:sp>
      <p:sp>
        <p:nvSpPr>
          <p:cNvPr id="4" name="Slide Number Placeholder 3"/>
          <p:cNvSpPr>
            <a:spLocks noGrp="1"/>
          </p:cNvSpPr>
          <p:nvPr>
            <p:ph type="sldNum" sz="quarter" idx="5"/>
          </p:nvPr>
        </p:nvSpPr>
        <p:spPr/>
        <p:txBody>
          <a:bodyPr/>
          <a:lstStyle/>
          <a:p>
            <a:fld id="{2C32577C-D6A4-4D50-91C3-F39FFA2A33A6}" type="slidenum">
              <a:rPr lang="en-US" smtClean="0"/>
              <a:t>12</a:t>
            </a:fld>
            <a:endParaRPr lang="en-US"/>
          </a:p>
        </p:txBody>
      </p:sp>
    </p:spTree>
    <p:extLst>
      <p:ext uri="{BB962C8B-B14F-4D97-AF65-F5344CB8AC3E}">
        <p14:creationId xmlns:p14="http://schemas.microsoft.com/office/powerpoint/2010/main" val="13526160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knew I liked community engagement, but I wasn’t sure I wanted a career in it anymore. So now I know like community and science, but I don’t want to be a MSL, idk if I can do research, and don’t want to work at a nonprofit. </a:t>
            </a:r>
          </a:p>
          <a:p>
            <a:r>
              <a:rPr lang="en-US" dirty="0"/>
              <a:t>Third year is very tough and makes a lot of people question their scientific skills and ability to be a scientist with the constant failure. So community is so important here, especially when 3</a:t>
            </a:r>
            <a:r>
              <a:rPr lang="en-US" baseline="30000" dirty="0"/>
              <a:t>rd</a:t>
            </a:r>
            <a:r>
              <a:rPr lang="en-US" dirty="0"/>
              <a:t> year is when cohorts start to break up a little more with no more mandatory joint classes to attend.</a:t>
            </a:r>
          </a:p>
        </p:txBody>
      </p:sp>
      <p:sp>
        <p:nvSpPr>
          <p:cNvPr id="4" name="Slide Number Placeholder 3"/>
          <p:cNvSpPr>
            <a:spLocks noGrp="1"/>
          </p:cNvSpPr>
          <p:nvPr>
            <p:ph type="sldNum" sz="quarter" idx="5"/>
          </p:nvPr>
        </p:nvSpPr>
        <p:spPr/>
        <p:txBody>
          <a:bodyPr/>
          <a:lstStyle/>
          <a:p>
            <a:fld id="{2C32577C-D6A4-4D50-91C3-F39FFA2A33A6}" type="slidenum">
              <a:rPr lang="en-US" smtClean="0"/>
              <a:t>13</a:t>
            </a:fld>
            <a:endParaRPr lang="en-US"/>
          </a:p>
        </p:txBody>
      </p:sp>
    </p:spTree>
    <p:extLst>
      <p:ext uri="{BB962C8B-B14F-4D97-AF65-F5344CB8AC3E}">
        <p14:creationId xmlns:p14="http://schemas.microsoft.com/office/powerpoint/2010/main" val="18123043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took this year to dig very deep in my career exploration bag-I knew I enjoyed teaching, leadership, and outreach, and people. I liked science, but unsure if I wanted to be the one that did it all the time. Took opportunities to follow those threads while continuously building my network. As you can see, I was determined to find something for me.</a:t>
            </a:r>
          </a:p>
        </p:txBody>
      </p:sp>
      <p:sp>
        <p:nvSpPr>
          <p:cNvPr id="4" name="Slide Number Placeholder 3"/>
          <p:cNvSpPr>
            <a:spLocks noGrp="1"/>
          </p:cNvSpPr>
          <p:nvPr>
            <p:ph type="sldNum" sz="quarter" idx="5"/>
          </p:nvPr>
        </p:nvSpPr>
        <p:spPr/>
        <p:txBody>
          <a:bodyPr/>
          <a:lstStyle/>
          <a:p>
            <a:fld id="{2C32577C-D6A4-4D50-91C3-F39FFA2A33A6}" type="slidenum">
              <a:rPr lang="en-US" smtClean="0"/>
              <a:t>14</a:t>
            </a:fld>
            <a:endParaRPr lang="en-US"/>
          </a:p>
        </p:txBody>
      </p:sp>
    </p:spTree>
    <p:extLst>
      <p:ext uri="{BB962C8B-B14F-4D97-AF65-F5344CB8AC3E}">
        <p14:creationId xmlns:p14="http://schemas.microsoft.com/office/powerpoint/2010/main" val="6850615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truly left this year uncertain, but feeling like I might be able to find something for me. I also started to embrace the confusion that came with science more. With that I somewhat started to see my future as a career research scientist after learning about more that I did or did not want to do. Being in a PhD and failing in science is different as a tech, associate, or undergrad because each failure feels like a step further away from accomplishing the PhD. It gets hard to think of the science differently and science starts to not be science anymore. However learning about all the other jobs, I realized maybe science research is where I want to be, but again uncertain.</a:t>
            </a:r>
          </a:p>
        </p:txBody>
      </p:sp>
      <p:sp>
        <p:nvSpPr>
          <p:cNvPr id="4" name="Slide Number Placeholder 3"/>
          <p:cNvSpPr>
            <a:spLocks noGrp="1"/>
          </p:cNvSpPr>
          <p:nvPr>
            <p:ph type="sldNum" sz="quarter" idx="5"/>
          </p:nvPr>
        </p:nvSpPr>
        <p:spPr/>
        <p:txBody>
          <a:bodyPr/>
          <a:lstStyle/>
          <a:p>
            <a:fld id="{2C32577C-D6A4-4D50-91C3-F39FFA2A33A6}" type="slidenum">
              <a:rPr lang="en-US" smtClean="0"/>
              <a:t>15</a:t>
            </a:fld>
            <a:endParaRPr lang="en-US"/>
          </a:p>
        </p:txBody>
      </p:sp>
    </p:spTree>
    <p:extLst>
      <p:ext uri="{BB962C8B-B14F-4D97-AF65-F5344CB8AC3E}">
        <p14:creationId xmlns:p14="http://schemas.microsoft.com/office/powerpoint/2010/main" val="41671522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synthesized all I had learned about myself, careers, and the world. I stopped trying to make science work for my degree making me fall in love with it all over again with a different lens. I stopped trying to force a future and let the future come to me. </a:t>
            </a:r>
          </a:p>
        </p:txBody>
      </p:sp>
      <p:sp>
        <p:nvSpPr>
          <p:cNvPr id="4" name="Slide Number Placeholder 3"/>
          <p:cNvSpPr>
            <a:spLocks noGrp="1"/>
          </p:cNvSpPr>
          <p:nvPr>
            <p:ph type="sldNum" sz="quarter" idx="5"/>
          </p:nvPr>
        </p:nvSpPr>
        <p:spPr/>
        <p:txBody>
          <a:bodyPr/>
          <a:lstStyle/>
          <a:p>
            <a:fld id="{2C32577C-D6A4-4D50-91C3-F39FFA2A33A6}" type="slidenum">
              <a:rPr lang="en-US" smtClean="0"/>
              <a:t>16</a:t>
            </a:fld>
            <a:endParaRPr lang="en-US"/>
          </a:p>
        </p:txBody>
      </p:sp>
    </p:spTree>
    <p:extLst>
      <p:ext uri="{BB962C8B-B14F-4D97-AF65-F5344CB8AC3E}">
        <p14:creationId xmlns:p14="http://schemas.microsoft.com/office/powerpoint/2010/main" val="34169588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here were are. Here are some of my overall lessons from my journey to pass on to you as you start your journey, no matter what stage of life you are in, your age, or your background.</a:t>
            </a:r>
          </a:p>
        </p:txBody>
      </p:sp>
      <p:sp>
        <p:nvSpPr>
          <p:cNvPr id="4" name="Slide Number Placeholder 3"/>
          <p:cNvSpPr>
            <a:spLocks noGrp="1"/>
          </p:cNvSpPr>
          <p:nvPr>
            <p:ph type="sldNum" sz="quarter" idx="5"/>
          </p:nvPr>
        </p:nvSpPr>
        <p:spPr/>
        <p:txBody>
          <a:bodyPr/>
          <a:lstStyle/>
          <a:p>
            <a:fld id="{2C32577C-D6A4-4D50-91C3-F39FFA2A33A6}" type="slidenum">
              <a:rPr lang="en-US" smtClean="0"/>
              <a:t>17</a:t>
            </a:fld>
            <a:endParaRPr lang="en-US"/>
          </a:p>
        </p:txBody>
      </p:sp>
    </p:spTree>
    <p:extLst>
      <p:ext uri="{BB962C8B-B14F-4D97-AF65-F5344CB8AC3E}">
        <p14:creationId xmlns:p14="http://schemas.microsoft.com/office/powerpoint/2010/main" val="16686196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be doing a 3 year post doc in Quebec in nutrition and </a:t>
            </a:r>
            <a:r>
              <a:rPr lang="en-US" dirty="0" err="1"/>
              <a:t>Alzheimers</a:t>
            </a:r>
            <a:r>
              <a:rPr lang="en-US" dirty="0"/>
              <a:t> refining my expertise in immuno-nutritional neuroscience. I still don’t know what I want to do, but I know I like doing the science, talking to people, connecting with community, mentoring and seek a career in industry or an academic adjacent institute in R&amp;D and science community engagement.</a:t>
            </a:r>
          </a:p>
        </p:txBody>
      </p:sp>
      <p:sp>
        <p:nvSpPr>
          <p:cNvPr id="4" name="Slide Number Placeholder 3"/>
          <p:cNvSpPr>
            <a:spLocks noGrp="1"/>
          </p:cNvSpPr>
          <p:nvPr>
            <p:ph type="sldNum" sz="quarter" idx="5"/>
          </p:nvPr>
        </p:nvSpPr>
        <p:spPr/>
        <p:txBody>
          <a:bodyPr/>
          <a:lstStyle/>
          <a:p>
            <a:fld id="{2C32577C-D6A4-4D50-91C3-F39FFA2A33A6}" type="slidenum">
              <a:rPr lang="en-US" smtClean="0"/>
              <a:t>18</a:t>
            </a:fld>
            <a:endParaRPr lang="en-US"/>
          </a:p>
        </p:txBody>
      </p:sp>
    </p:spTree>
    <p:extLst>
      <p:ext uri="{BB962C8B-B14F-4D97-AF65-F5344CB8AC3E}">
        <p14:creationId xmlns:p14="http://schemas.microsoft.com/office/powerpoint/2010/main" val="13819670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any questions about navigating Penn, Philly, your program, or any of the opportunities I listed here please feel free to reach out.</a:t>
            </a:r>
          </a:p>
        </p:txBody>
      </p:sp>
      <p:sp>
        <p:nvSpPr>
          <p:cNvPr id="4" name="Slide Number Placeholder 3"/>
          <p:cNvSpPr>
            <a:spLocks noGrp="1"/>
          </p:cNvSpPr>
          <p:nvPr>
            <p:ph type="sldNum" sz="quarter" idx="5"/>
          </p:nvPr>
        </p:nvSpPr>
        <p:spPr/>
        <p:txBody>
          <a:bodyPr/>
          <a:lstStyle/>
          <a:p>
            <a:fld id="{2C32577C-D6A4-4D50-91C3-F39FFA2A33A6}" type="slidenum">
              <a:rPr lang="en-US" smtClean="0"/>
              <a:t>19</a:t>
            </a:fld>
            <a:endParaRPr lang="en-US"/>
          </a:p>
        </p:txBody>
      </p:sp>
    </p:spTree>
    <p:extLst>
      <p:ext uri="{BB962C8B-B14F-4D97-AF65-F5344CB8AC3E}">
        <p14:creationId xmlns:p14="http://schemas.microsoft.com/office/powerpoint/2010/main" val="2698080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first off, a little background on me to give you context on this talk and my journey through my PhD. I was born and raised in Maryland and as Maryland as one can get. I got my bachelors in biochemistry with a </a:t>
            </a:r>
            <a:r>
              <a:rPr lang="en-US" dirty="0" err="1"/>
              <a:t>inor</a:t>
            </a:r>
            <a:r>
              <a:rPr lang="en-US" dirty="0"/>
              <a:t> in psychology from Hampton University and played division I volleyball. After graduating, I did NIH-PREP Program at Hopkins from 2019-2020 and now I am a 6</a:t>
            </a:r>
            <a:r>
              <a:rPr lang="en-US" baseline="30000" dirty="0"/>
              <a:t>th</a:t>
            </a:r>
            <a:r>
              <a:rPr lang="en-US" dirty="0"/>
              <a:t> year PhD in Dr. Kacy Cullen’s lab studying how our everyday nutrition can potentially be protective against traumatic brain injury damage. </a:t>
            </a:r>
          </a:p>
        </p:txBody>
      </p:sp>
      <p:sp>
        <p:nvSpPr>
          <p:cNvPr id="4" name="Slide Number Placeholder 3"/>
          <p:cNvSpPr>
            <a:spLocks noGrp="1"/>
          </p:cNvSpPr>
          <p:nvPr>
            <p:ph type="sldNum" sz="quarter" idx="5"/>
          </p:nvPr>
        </p:nvSpPr>
        <p:spPr/>
        <p:txBody>
          <a:bodyPr/>
          <a:lstStyle/>
          <a:p>
            <a:fld id="{2C32577C-D6A4-4D50-91C3-F39FFA2A33A6}" type="slidenum">
              <a:rPr lang="en-US" smtClean="0"/>
              <a:t>2</a:t>
            </a:fld>
            <a:endParaRPr lang="en-US"/>
          </a:p>
        </p:txBody>
      </p:sp>
    </p:spTree>
    <p:extLst>
      <p:ext uri="{BB962C8B-B14F-4D97-AF65-F5344CB8AC3E}">
        <p14:creationId xmlns:p14="http://schemas.microsoft.com/office/powerpoint/2010/main" val="2558637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left is a picture from my high school valedictorian speech, where my teacher introduced me as wanting to get a PhD in neuroscience one day. Then I interviewed for Penn on my birthday and I then got a phone call from </a:t>
            </a:r>
            <a:r>
              <a:rPr lang="en-US" dirty="0" err="1"/>
              <a:t>penn</a:t>
            </a:r>
            <a:r>
              <a:rPr lang="en-US" dirty="0"/>
              <a:t> as I hopped on the Hopkins shuttle to go home. I was so excited that I saved a pdf version of my acceptance email to my hard drive. As you can see this is early 2020, so there was a ton of uncertainty of the future, but that did not dampen my excitement. I was ready to finally get my PhD in neuroscience.</a:t>
            </a:r>
          </a:p>
        </p:txBody>
      </p:sp>
      <p:sp>
        <p:nvSpPr>
          <p:cNvPr id="4" name="Slide Number Placeholder 3"/>
          <p:cNvSpPr>
            <a:spLocks noGrp="1"/>
          </p:cNvSpPr>
          <p:nvPr>
            <p:ph type="sldNum" sz="quarter" idx="5"/>
          </p:nvPr>
        </p:nvSpPr>
        <p:spPr/>
        <p:txBody>
          <a:bodyPr/>
          <a:lstStyle/>
          <a:p>
            <a:fld id="{2C32577C-D6A4-4D50-91C3-F39FFA2A33A6}" type="slidenum">
              <a:rPr lang="en-US" smtClean="0"/>
              <a:t>3</a:t>
            </a:fld>
            <a:endParaRPr lang="en-US"/>
          </a:p>
        </p:txBody>
      </p:sp>
    </p:spTree>
    <p:extLst>
      <p:ext uri="{BB962C8B-B14F-4D97-AF65-F5344CB8AC3E}">
        <p14:creationId xmlns:p14="http://schemas.microsoft.com/office/powerpoint/2010/main" val="3619447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came in ready to dance to the music with everyone. I saw it kind of like dancing in a flash mob. We would all take our classes, have a big community, and embark on this grand journey together. I was a suburban girl that was moving to the city and while that was absolutely crazy to me and navigating that was a journey. I knew that I wanted to come to Penn to study TBI, but because of covid, I chose to try first a computational lab that asked questions around TBI. I then chose a </a:t>
            </a:r>
            <a:r>
              <a:rPr lang="en-US" dirty="0" err="1"/>
              <a:t>a</a:t>
            </a:r>
            <a:r>
              <a:rPr lang="en-US" dirty="0"/>
              <a:t> large bioengineering lab to explore if I wanted to have a more innovative approach to my questions. Lastly, I tried a pharmacological lab that employed a technique that I wanted to use to answer the question in the second lab I rotated in.</a:t>
            </a:r>
          </a:p>
          <a:p>
            <a:r>
              <a:rPr lang="en-US" dirty="0"/>
              <a:t>- I ultimately paid attention to my mental health and my communication with the PI, how transparent I could be, and the techniques and research I would be doing. I chose the lab I am in because of the plethora of people to mentor me, the project, and my communication with the PI.</a:t>
            </a:r>
          </a:p>
        </p:txBody>
      </p:sp>
      <p:sp>
        <p:nvSpPr>
          <p:cNvPr id="4" name="Slide Number Placeholder 3"/>
          <p:cNvSpPr>
            <a:spLocks noGrp="1"/>
          </p:cNvSpPr>
          <p:nvPr>
            <p:ph type="sldNum" sz="quarter" idx="5"/>
          </p:nvPr>
        </p:nvSpPr>
        <p:spPr/>
        <p:txBody>
          <a:bodyPr/>
          <a:lstStyle/>
          <a:p>
            <a:fld id="{2C32577C-D6A4-4D50-91C3-F39FFA2A33A6}" type="slidenum">
              <a:rPr lang="en-US" smtClean="0"/>
              <a:t>4</a:t>
            </a:fld>
            <a:endParaRPr lang="en-US"/>
          </a:p>
        </p:txBody>
      </p:sp>
    </p:spTree>
    <p:extLst>
      <p:ext uri="{BB962C8B-B14F-4D97-AF65-F5344CB8AC3E}">
        <p14:creationId xmlns:p14="http://schemas.microsoft.com/office/powerpoint/2010/main" val="1691747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Literally was just doing anything because I had no idea what the future of the world or science looked like (sounds familiar). Trying to navigate the virtual classes, lack of physical community, and rotation projects, I also organized a couple of events with my cohort trying to build community, took a role on helping to revamp the NGG website to be more accessible, and joined the board of  Black In Neuro. I achieved a certificate in science communication through </a:t>
            </a:r>
            <a:r>
              <a:rPr lang="en-US" dirty="0" err="1"/>
              <a:t>pspdg</a:t>
            </a:r>
            <a:r>
              <a:rPr lang="en-US" dirty="0"/>
              <a:t>, a facilitator for action for cultural transformation, and peer counselor a part of the peer support network. I was reaching for community, but also trying to figure out if I had any career aspirations, because I had no clue what I wanted from a career as I left Graduate Training in Medical Science (GTMS) because I realized I didn’t want to be someone directly communicating with physicians like a MSL.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for the virtual classes, I was failing my core classes for NGG (cos like what are y’all talking about right now), and doing just enough to pass cell 6000, because I was unmotivated. In our program we have the academic review committee and Josh Gold, the previous chair, was my POC. I emailed him after failing the second core class test and studying for the third test that I was absolutely burned out and could not do this anymore. He immediately met with me that evening. While our talk made me feel better about failing, I still wanted to drop out. </a:t>
            </a:r>
          </a:p>
        </p:txBody>
      </p:sp>
      <p:sp>
        <p:nvSpPr>
          <p:cNvPr id="4" name="Slide Number Placeholder 3"/>
          <p:cNvSpPr>
            <a:spLocks noGrp="1"/>
          </p:cNvSpPr>
          <p:nvPr>
            <p:ph type="sldNum" sz="quarter" idx="5"/>
          </p:nvPr>
        </p:nvSpPr>
        <p:spPr/>
        <p:txBody>
          <a:bodyPr/>
          <a:lstStyle/>
          <a:p>
            <a:fld id="{2C32577C-D6A4-4D50-91C3-F39FFA2A33A6}" type="slidenum">
              <a:rPr lang="en-US" smtClean="0"/>
              <a:t>5</a:t>
            </a:fld>
            <a:endParaRPr lang="en-US"/>
          </a:p>
        </p:txBody>
      </p:sp>
    </p:spTree>
    <p:extLst>
      <p:ext uri="{BB962C8B-B14F-4D97-AF65-F5344CB8AC3E}">
        <p14:creationId xmlns:p14="http://schemas.microsoft.com/office/powerpoint/2010/main" val="325322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Planning my drop out plan, I started working out careers that I could do with what my interests and what I learned from the science communication workshops and my rotation experiences thus far. I knew I liked outreach, connecting with people, and science communication, so I got connected with Dr. Jayatri Das, and Dr. Darryl Williams at The Franklin Institute for informational interviews (take a moment to describe informational interviews). These conversations encouraged me to see if I could stay in the program and helped me think of my PhD as a means of opening doors for other people that cannot, while also encouraging me to find my why cos they weren’t hiring at the time cos like COVID duh. After choosing my lab, I took 6 weeks in between my first year and second year to figure out what I needed and get a well needed unplugging.</a:t>
            </a:r>
          </a:p>
        </p:txBody>
      </p:sp>
      <p:sp>
        <p:nvSpPr>
          <p:cNvPr id="4" name="Slide Number Placeholder 3"/>
          <p:cNvSpPr>
            <a:spLocks noGrp="1"/>
          </p:cNvSpPr>
          <p:nvPr>
            <p:ph type="sldNum" sz="quarter" idx="5"/>
          </p:nvPr>
        </p:nvSpPr>
        <p:spPr/>
        <p:txBody>
          <a:bodyPr/>
          <a:lstStyle/>
          <a:p>
            <a:fld id="{2C32577C-D6A4-4D50-91C3-F39FFA2A33A6}" type="slidenum">
              <a:rPr lang="en-US" smtClean="0"/>
              <a:t>6</a:t>
            </a:fld>
            <a:endParaRPr lang="en-US"/>
          </a:p>
        </p:txBody>
      </p:sp>
    </p:spTree>
    <p:extLst>
      <p:ext uri="{BB962C8B-B14F-4D97-AF65-F5344CB8AC3E}">
        <p14:creationId xmlns:p14="http://schemas.microsoft.com/office/powerpoint/2010/main" val="1605219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32577C-D6A4-4D50-91C3-F39FFA2A33A6}" type="slidenum">
              <a:rPr lang="en-US" smtClean="0"/>
              <a:t>7</a:t>
            </a:fld>
            <a:endParaRPr lang="en-US"/>
          </a:p>
        </p:txBody>
      </p:sp>
    </p:spTree>
    <p:extLst>
      <p:ext uri="{BB962C8B-B14F-4D97-AF65-F5344CB8AC3E}">
        <p14:creationId xmlns:p14="http://schemas.microsoft.com/office/powerpoint/2010/main" val="16080807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32577C-D6A4-4D50-91C3-F39FFA2A33A6}" type="slidenum">
              <a:rPr lang="en-US" smtClean="0"/>
              <a:t>8</a:t>
            </a:fld>
            <a:endParaRPr lang="en-US"/>
          </a:p>
        </p:txBody>
      </p:sp>
    </p:spTree>
    <p:extLst>
      <p:ext uri="{BB962C8B-B14F-4D97-AF65-F5344CB8AC3E}">
        <p14:creationId xmlns:p14="http://schemas.microsoft.com/office/powerpoint/2010/main" val="1188014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Simultaneously, I am taking classes again and for the first time in person and literally unable to figure out what time I should wake up to get to class. Knowing I liked outreach and that was currently a part of my “why” I was staying in my PhD. I reached out to Josh to see if he knew of anything that existed as a “class”. That is where I connected with Dr. Loretta Flanagan-Cato and my independent study for two semesters involved teaching science to high schoolers from a local high school in West Philly fundamental biological principles to help them on their state exams. I extended this opportunity to my SIB, Erin Purvis who worked with Lori to now create what is available to everyone here is the </a:t>
            </a:r>
            <a:r>
              <a:rPr lang="en-US" sz="1200" b="0" i="0" kern="1200" dirty="0">
                <a:solidFill>
                  <a:schemeClr val="tx1"/>
                </a:solidFill>
                <a:effectLst/>
                <a:latin typeface="+mn-lt"/>
                <a:ea typeface="+mn-ea"/>
                <a:cs typeface="+mn-cs"/>
              </a:rPr>
              <a:t>Community-Engaged STEM graduate certificate program. </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friend that I made that was defending encouraged me to become the outreach chair for EE Just for the following year. I said sure fine, I like outreach, I’m Black, and love community so why not. While trying to figure out what the heck I was going to do because like covid still exists, I’m not from Philly and all of the outreach that existed no longer does due to covid. I reached out the Jayatri remembering parts of our conversation to see if she had anything that we could do outreach in. This birthed the CRISPR in a BOX programming with their 10</a:t>
            </a:r>
            <a:r>
              <a:rPr lang="en-US" baseline="30000" dirty="0"/>
              <a:t>th</a:t>
            </a:r>
            <a:r>
              <a:rPr lang="en-US" dirty="0"/>
              <a:t> graders and EE Just. I also got an opportunity to be on the TFI podcast, implementing what I learned from my science communication certificate.</a:t>
            </a:r>
          </a:p>
        </p:txBody>
      </p:sp>
      <p:sp>
        <p:nvSpPr>
          <p:cNvPr id="4" name="Slide Number Placeholder 3"/>
          <p:cNvSpPr>
            <a:spLocks noGrp="1"/>
          </p:cNvSpPr>
          <p:nvPr>
            <p:ph type="sldNum" sz="quarter" idx="5"/>
          </p:nvPr>
        </p:nvSpPr>
        <p:spPr/>
        <p:txBody>
          <a:bodyPr/>
          <a:lstStyle/>
          <a:p>
            <a:fld id="{2C32577C-D6A4-4D50-91C3-F39FFA2A33A6}" type="slidenum">
              <a:rPr lang="en-US" smtClean="0"/>
              <a:t>9</a:t>
            </a:fld>
            <a:endParaRPr lang="en-US"/>
          </a:p>
        </p:txBody>
      </p:sp>
    </p:spTree>
    <p:extLst>
      <p:ext uri="{BB962C8B-B14F-4D97-AF65-F5344CB8AC3E}">
        <p14:creationId xmlns:p14="http://schemas.microsoft.com/office/powerpoint/2010/main" val="3493744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FC6C900-83C0-4D5C-A174-3094F6A4087F}" type="datetimeFigureOut">
              <a:rPr lang="en-US" smtClean="0"/>
              <a:t>8/19/2025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D9C904-7A4A-4C65-AE24-4C76C3C4A4EF}" type="slidenum">
              <a:rPr lang="en-US" smtClean="0"/>
              <a:t>‹#›</a:t>
            </a:fld>
            <a:endParaRPr lang="en-US"/>
          </a:p>
        </p:txBody>
      </p:sp>
    </p:spTree>
    <p:extLst>
      <p:ext uri="{BB962C8B-B14F-4D97-AF65-F5344CB8AC3E}">
        <p14:creationId xmlns:p14="http://schemas.microsoft.com/office/powerpoint/2010/main" val="1332142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C6C900-83C0-4D5C-A174-3094F6A4087F}" type="datetimeFigureOut">
              <a:rPr lang="en-US" smtClean="0"/>
              <a:t>8/19/2025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D9C904-7A4A-4C65-AE24-4C76C3C4A4EF}" type="slidenum">
              <a:rPr lang="en-US" smtClean="0"/>
              <a:t>‹#›</a:t>
            </a:fld>
            <a:endParaRPr lang="en-US"/>
          </a:p>
        </p:txBody>
      </p:sp>
    </p:spTree>
    <p:extLst>
      <p:ext uri="{BB962C8B-B14F-4D97-AF65-F5344CB8AC3E}">
        <p14:creationId xmlns:p14="http://schemas.microsoft.com/office/powerpoint/2010/main" val="2770030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C6C900-83C0-4D5C-A174-3094F6A4087F}" type="datetimeFigureOut">
              <a:rPr lang="en-US" smtClean="0"/>
              <a:t>8/19/2025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D9C904-7A4A-4C65-AE24-4C76C3C4A4EF}" type="slidenum">
              <a:rPr lang="en-US" smtClean="0"/>
              <a:t>‹#›</a:t>
            </a:fld>
            <a:endParaRPr lang="en-US"/>
          </a:p>
        </p:txBody>
      </p:sp>
    </p:spTree>
    <p:extLst>
      <p:ext uri="{BB962C8B-B14F-4D97-AF65-F5344CB8AC3E}">
        <p14:creationId xmlns:p14="http://schemas.microsoft.com/office/powerpoint/2010/main" val="3553509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C6C900-83C0-4D5C-A174-3094F6A4087F}" type="datetimeFigureOut">
              <a:rPr lang="en-US" smtClean="0"/>
              <a:t>8/19/2025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D9C904-7A4A-4C65-AE24-4C76C3C4A4EF}" type="slidenum">
              <a:rPr lang="en-US" smtClean="0"/>
              <a:t>‹#›</a:t>
            </a:fld>
            <a:endParaRPr lang="en-US"/>
          </a:p>
        </p:txBody>
      </p:sp>
    </p:spTree>
    <p:extLst>
      <p:ext uri="{BB962C8B-B14F-4D97-AF65-F5344CB8AC3E}">
        <p14:creationId xmlns:p14="http://schemas.microsoft.com/office/powerpoint/2010/main" val="3326292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shade val="82000"/>
                  </a:schemeClr>
                </a:solidFill>
              </a:defRPr>
            </a:lvl1pPr>
            <a:lvl2pPr marL="457200" indent="0">
              <a:buNone/>
              <a:defRPr sz="2000">
                <a:solidFill>
                  <a:schemeClr val="tx1">
                    <a:shade val="82000"/>
                  </a:schemeClr>
                </a:solidFill>
              </a:defRPr>
            </a:lvl2pPr>
            <a:lvl3pPr marL="914400" indent="0">
              <a:buNone/>
              <a:defRPr sz="1800">
                <a:solidFill>
                  <a:schemeClr val="tx1">
                    <a:shade val="82000"/>
                  </a:schemeClr>
                </a:solidFill>
              </a:defRPr>
            </a:lvl3pPr>
            <a:lvl4pPr marL="1371600" indent="0">
              <a:buNone/>
              <a:defRPr sz="1600">
                <a:solidFill>
                  <a:schemeClr val="tx1">
                    <a:shade val="82000"/>
                  </a:schemeClr>
                </a:solidFill>
              </a:defRPr>
            </a:lvl4pPr>
            <a:lvl5pPr marL="1828800" indent="0">
              <a:buNone/>
              <a:defRPr sz="1600">
                <a:solidFill>
                  <a:schemeClr val="tx1">
                    <a:shade val="82000"/>
                  </a:schemeClr>
                </a:solidFill>
              </a:defRPr>
            </a:lvl5pPr>
            <a:lvl6pPr marL="2286000" indent="0">
              <a:buNone/>
              <a:defRPr sz="1600">
                <a:solidFill>
                  <a:schemeClr val="tx1">
                    <a:shade val="82000"/>
                  </a:schemeClr>
                </a:solidFill>
              </a:defRPr>
            </a:lvl6pPr>
            <a:lvl7pPr marL="2743200" indent="0">
              <a:buNone/>
              <a:defRPr sz="1600">
                <a:solidFill>
                  <a:schemeClr val="tx1">
                    <a:shade val="82000"/>
                  </a:schemeClr>
                </a:solidFill>
              </a:defRPr>
            </a:lvl7pPr>
            <a:lvl8pPr marL="3200400" indent="0">
              <a:buNone/>
              <a:defRPr sz="1600">
                <a:solidFill>
                  <a:schemeClr val="tx1">
                    <a:shade val="82000"/>
                  </a:schemeClr>
                </a:solidFill>
              </a:defRPr>
            </a:lvl8pPr>
            <a:lvl9pPr marL="3657600" indent="0">
              <a:buNone/>
              <a:defRPr sz="1600">
                <a:solidFill>
                  <a:schemeClr val="tx1">
                    <a:shade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C6C900-83C0-4D5C-A174-3094F6A4087F}" type="datetimeFigureOut">
              <a:rPr lang="en-US" smtClean="0"/>
              <a:t>8/19/2025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D9C904-7A4A-4C65-AE24-4C76C3C4A4EF}" type="slidenum">
              <a:rPr lang="en-US" smtClean="0"/>
              <a:t>‹#›</a:t>
            </a:fld>
            <a:endParaRPr lang="en-US"/>
          </a:p>
        </p:txBody>
      </p:sp>
    </p:spTree>
    <p:extLst>
      <p:ext uri="{BB962C8B-B14F-4D97-AF65-F5344CB8AC3E}">
        <p14:creationId xmlns:p14="http://schemas.microsoft.com/office/powerpoint/2010/main" val="3491600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FC6C900-83C0-4D5C-A174-3094F6A4087F}" type="datetimeFigureOut">
              <a:rPr lang="en-US" smtClean="0"/>
              <a:t>8/19/2025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D9C904-7A4A-4C65-AE24-4C76C3C4A4EF}" type="slidenum">
              <a:rPr lang="en-US" smtClean="0"/>
              <a:t>‹#›</a:t>
            </a:fld>
            <a:endParaRPr lang="en-US"/>
          </a:p>
        </p:txBody>
      </p:sp>
    </p:spTree>
    <p:extLst>
      <p:ext uri="{BB962C8B-B14F-4D97-AF65-F5344CB8AC3E}">
        <p14:creationId xmlns:p14="http://schemas.microsoft.com/office/powerpoint/2010/main" val="2450372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FC6C900-83C0-4D5C-A174-3094F6A4087F}" type="datetimeFigureOut">
              <a:rPr lang="en-US" smtClean="0"/>
              <a:t>8/19/2025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D9C904-7A4A-4C65-AE24-4C76C3C4A4EF}" type="slidenum">
              <a:rPr lang="en-US" smtClean="0"/>
              <a:t>‹#›</a:t>
            </a:fld>
            <a:endParaRPr lang="en-US"/>
          </a:p>
        </p:txBody>
      </p:sp>
    </p:spTree>
    <p:extLst>
      <p:ext uri="{BB962C8B-B14F-4D97-AF65-F5344CB8AC3E}">
        <p14:creationId xmlns:p14="http://schemas.microsoft.com/office/powerpoint/2010/main" val="3397785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FC6C900-83C0-4D5C-A174-3094F6A4087F}" type="datetimeFigureOut">
              <a:rPr lang="en-US" smtClean="0"/>
              <a:t>8/19/2025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D9C904-7A4A-4C65-AE24-4C76C3C4A4EF}" type="slidenum">
              <a:rPr lang="en-US" smtClean="0"/>
              <a:t>‹#›</a:t>
            </a:fld>
            <a:endParaRPr lang="en-US"/>
          </a:p>
        </p:txBody>
      </p:sp>
    </p:spTree>
    <p:extLst>
      <p:ext uri="{BB962C8B-B14F-4D97-AF65-F5344CB8AC3E}">
        <p14:creationId xmlns:p14="http://schemas.microsoft.com/office/powerpoint/2010/main" val="2331968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C6C900-83C0-4D5C-A174-3094F6A4087F}" type="datetimeFigureOut">
              <a:rPr lang="en-US" smtClean="0"/>
              <a:t>8/19/2025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D9C904-7A4A-4C65-AE24-4C76C3C4A4EF}" type="slidenum">
              <a:rPr lang="en-US" smtClean="0"/>
              <a:t>‹#›</a:t>
            </a:fld>
            <a:endParaRPr lang="en-US"/>
          </a:p>
        </p:txBody>
      </p:sp>
    </p:spTree>
    <p:extLst>
      <p:ext uri="{BB962C8B-B14F-4D97-AF65-F5344CB8AC3E}">
        <p14:creationId xmlns:p14="http://schemas.microsoft.com/office/powerpoint/2010/main" val="2515644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C6C900-83C0-4D5C-A174-3094F6A4087F}" type="datetimeFigureOut">
              <a:rPr lang="en-US" smtClean="0"/>
              <a:t>8/19/2025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D9C904-7A4A-4C65-AE24-4C76C3C4A4EF}" type="slidenum">
              <a:rPr lang="en-US" smtClean="0"/>
              <a:t>‹#›</a:t>
            </a:fld>
            <a:endParaRPr lang="en-US"/>
          </a:p>
        </p:txBody>
      </p:sp>
    </p:spTree>
    <p:extLst>
      <p:ext uri="{BB962C8B-B14F-4D97-AF65-F5344CB8AC3E}">
        <p14:creationId xmlns:p14="http://schemas.microsoft.com/office/powerpoint/2010/main" val="1206708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C6C900-83C0-4D5C-A174-3094F6A4087F}" type="datetimeFigureOut">
              <a:rPr lang="en-US" smtClean="0"/>
              <a:t>8/19/2025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D9C904-7A4A-4C65-AE24-4C76C3C4A4EF}" type="slidenum">
              <a:rPr lang="en-US" smtClean="0"/>
              <a:t>‹#›</a:t>
            </a:fld>
            <a:endParaRPr lang="en-US"/>
          </a:p>
        </p:txBody>
      </p:sp>
    </p:spTree>
    <p:extLst>
      <p:ext uri="{BB962C8B-B14F-4D97-AF65-F5344CB8AC3E}">
        <p14:creationId xmlns:p14="http://schemas.microsoft.com/office/powerpoint/2010/main" val="2576695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hade val="82000"/>
                  </a:schemeClr>
                </a:solidFill>
              </a:defRPr>
            </a:lvl1pPr>
          </a:lstStyle>
          <a:p>
            <a:fld id="{CFC6C900-83C0-4D5C-A174-3094F6A4087F}" type="datetimeFigureOut">
              <a:rPr lang="en-US" smtClean="0"/>
              <a:t>8/19/2025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hade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hade val="82000"/>
                  </a:schemeClr>
                </a:solidFill>
              </a:defRPr>
            </a:lvl1pPr>
          </a:lstStyle>
          <a:p>
            <a:fld id="{B3D9C904-7A4A-4C65-AE24-4C76C3C4A4EF}" type="slidenum">
              <a:rPr lang="en-US" smtClean="0"/>
              <a:t>‹#›</a:t>
            </a:fld>
            <a:endParaRPr lang="en-US"/>
          </a:p>
        </p:txBody>
      </p:sp>
    </p:spTree>
    <p:extLst>
      <p:ext uri="{BB962C8B-B14F-4D97-AF65-F5344CB8AC3E}">
        <p14:creationId xmlns:p14="http://schemas.microsoft.com/office/powerpoint/2010/main" val="10507478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3" Type="http://schemas.openxmlformats.org/officeDocument/2006/relationships/hyperlink" Target="mailto:kyndall@pennmedicine.upenn.edu"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194C9CEC-3D3C-36BB-EB2D-4C3085E2B363}"/>
              </a:ext>
            </a:extLst>
          </p:cNvPr>
          <p:cNvSpPr>
            <a:spLocks noGrp="1"/>
          </p:cNvSpPr>
          <p:nvPr>
            <p:ph type="ctrTitle"/>
          </p:nvPr>
        </p:nvSpPr>
        <p:spPr>
          <a:xfrm>
            <a:off x="354105" y="2767106"/>
            <a:ext cx="3630066" cy="3071906"/>
          </a:xfrm>
        </p:spPr>
        <p:txBody>
          <a:bodyPr anchor="t">
            <a:normAutofit/>
          </a:bodyPr>
          <a:lstStyle/>
          <a:p>
            <a:pPr algn="l"/>
            <a:r>
              <a:rPr lang="en-US" sz="3400" dirty="0">
                <a:solidFill>
                  <a:srgbClr val="FFFFFF"/>
                </a:solidFill>
              </a:rPr>
              <a:t>Making the Most of Graduate School: A Dance to the Playlist of Continuous Uncertainty</a:t>
            </a:r>
          </a:p>
        </p:txBody>
      </p:sp>
      <p:sp>
        <p:nvSpPr>
          <p:cNvPr id="3" name="Subtitle 2">
            <a:extLst>
              <a:ext uri="{FF2B5EF4-FFF2-40B4-BE49-F238E27FC236}">
                <a16:creationId xmlns:a16="http://schemas.microsoft.com/office/drawing/2014/main" id="{92F69C41-2C01-2F3B-0FEF-A6ABADF05669}"/>
              </a:ext>
            </a:extLst>
          </p:cNvPr>
          <p:cNvSpPr>
            <a:spLocks noGrp="1"/>
          </p:cNvSpPr>
          <p:nvPr>
            <p:ph type="subTitle" idx="1"/>
          </p:nvPr>
        </p:nvSpPr>
        <p:spPr>
          <a:xfrm>
            <a:off x="660042" y="806824"/>
            <a:ext cx="2919738" cy="1494117"/>
          </a:xfrm>
        </p:spPr>
        <p:txBody>
          <a:bodyPr anchor="b">
            <a:normAutofit/>
          </a:bodyPr>
          <a:lstStyle/>
          <a:p>
            <a:pPr algn="l"/>
            <a:r>
              <a:rPr lang="en-US" sz="2000" dirty="0">
                <a:solidFill>
                  <a:srgbClr val="FFFFFF"/>
                </a:solidFill>
              </a:rPr>
              <a:t>Kyndall Nicholas</a:t>
            </a:r>
          </a:p>
          <a:p>
            <a:pPr algn="l"/>
            <a:r>
              <a:rPr lang="en-US" sz="2000" dirty="0">
                <a:solidFill>
                  <a:srgbClr val="FFFFFF"/>
                </a:solidFill>
              </a:rPr>
              <a:t>6</a:t>
            </a:r>
            <a:r>
              <a:rPr lang="en-US" sz="2000" baseline="30000" dirty="0">
                <a:solidFill>
                  <a:srgbClr val="FFFFFF"/>
                </a:solidFill>
              </a:rPr>
              <a:t>th</a:t>
            </a:r>
            <a:r>
              <a:rPr lang="en-US" sz="2000" dirty="0">
                <a:solidFill>
                  <a:srgbClr val="FFFFFF"/>
                </a:solidFill>
              </a:rPr>
              <a:t> year Neuroscience PhD Candidate</a:t>
            </a:r>
          </a:p>
        </p:txBody>
      </p:sp>
      <p:pic>
        <p:nvPicPr>
          <p:cNvPr id="5" name="Picture 4" descr="A screenshot of a music app&#10;&#10;AI-generated content may be incorrect.">
            <a:extLst>
              <a:ext uri="{FF2B5EF4-FFF2-40B4-BE49-F238E27FC236}">
                <a16:creationId xmlns:a16="http://schemas.microsoft.com/office/drawing/2014/main" id="{338FD504-0373-050A-6D4C-CF16E25BA2C1}"/>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502428" y="791600"/>
            <a:ext cx="7225748" cy="5108457"/>
          </a:xfrm>
          <a:prstGeom prst="rect">
            <a:avLst/>
          </a:prstGeom>
        </p:spPr>
      </p:pic>
    </p:spTree>
    <p:extLst>
      <p:ext uri="{BB962C8B-B14F-4D97-AF65-F5344CB8AC3E}">
        <p14:creationId xmlns:p14="http://schemas.microsoft.com/office/powerpoint/2010/main" val="20493289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AB7F6-02C0-FBA3-7CB9-3823F9BC5ED2}"/>
              </a:ext>
            </a:extLst>
          </p:cNvPr>
          <p:cNvSpPr>
            <a:spLocks noGrp="1"/>
          </p:cNvSpPr>
          <p:nvPr>
            <p:ph type="title"/>
          </p:nvPr>
        </p:nvSpPr>
        <p:spPr/>
        <p:txBody>
          <a:bodyPr/>
          <a:lstStyle/>
          <a:p>
            <a:r>
              <a:rPr lang="en-US" dirty="0"/>
              <a:t>Candidacy Exam </a:t>
            </a:r>
          </a:p>
        </p:txBody>
      </p:sp>
      <p:sp>
        <p:nvSpPr>
          <p:cNvPr id="3" name="Content Placeholder 2">
            <a:extLst>
              <a:ext uri="{FF2B5EF4-FFF2-40B4-BE49-F238E27FC236}">
                <a16:creationId xmlns:a16="http://schemas.microsoft.com/office/drawing/2014/main" id="{40D3EC80-22BD-4CFC-609C-8114A160EAE0}"/>
              </a:ext>
            </a:extLst>
          </p:cNvPr>
          <p:cNvSpPr>
            <a:spLocks noGrp="1"/>
          </p:cNvSpPr>
          <p:nvPr>
            <p:ph idx="1"/>
          </p:nvPr>
        </p:nvSpPr>
        <p:spPr>
          <a:xfrm>
            <a:off x="341086" y="1825625"/>
            <a:ext cx="6277428" cy="4351338"/>
          </a:xfrm>
        </p:spPr>
        <p:txBody>
          <a:bodyPr/>
          <a:lstStyle/>
          <a:p>
            <a:r>
              <a:rPr lang="en-US" dirty="0"/>
              <a:t>I took four months to focus solely on my exam, no lab work</a:t>
            </a:r>
          </a:p>
          <a:p>
            <a:r>
              <a:rPr lang="en-US" dirty="0"/>
              <a:t>I partied with all of America</a:t>
            </a:r>
          </a:p>
          <a:p>
            <a:r>
              <a:rPr lang="en-US" dirty="0"/>
              <a:t>Took a week to reset cortisol</a:t>
            </a:r>
          </a:p>
        </p:txBody>
      </p:sp>
      <p:pic>
        <p:nvPicPr>
          <p:cNvPr id="5" name="Picture 4" descr="A person holding her finger to her face&#10;&#10;AI-generated content may be incorrect.">
            <a:extLst>
              <a:ext uri="{FF2B5EF4-FFF2-40B4-BE49-F238E27FC236}">
                <a16:creationId xmlns:a16="http://schemas.microsoft.com/office/drawing/2014/main" id="{4A58FBE5-3FC9-8239-C87F-F7C4611805E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14276" y="515257"/>
            <a:ext cx="3807123" cy="5827486"/>
          </a:xfrm>
          <a:prstGeom prst="rect">
            <a:avLst/>
          </a:prstGeom>
        </p:spPr>
      </p:pic>
    </p:spTree>
    <p:extLst>
      <p:ext uri="{BB962C8B-B14F-4D97-AF65-F5344CB8AC3E}">
        <p14:creationId xmlns:p14="http://schemas.microsoft.com/office/powerpoint/2010/main" val="292762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34CFD-24C2-CAE0-0943-FA29E63D779B}"/>
              </a:ext>
            </a:extLst>
          </p:cNvPr>
          <p:cNvSpPr>
            <a:spLocks noGrp="1"/>
          </p:cNvSpPr>
          <p:nvPr>
            <p:ph type="title"/>
          </p:nvPr>
        </p:nvSpPr>
        <p:spPr>
          <a:xfrm>
            <a:off x="72571" y="365125"/>
            <a:ext cx="12206515" cy="1325563"/>
          </a:xfrm>
        </p:spPr>
        <p:txBody>
          <a:bodyPr>
            <a:normAutofit fontScale="90000"/>
          </a:bodyPr>
          <a:lstStyle/>
          <a:p>
            <a:r>
              <a:rPr lang="en-US" dirty="0"/>
              <a:t>Lessons of 2</a:t>
            </a:r>
            <a:r>
              <a:rPr lang="en-US" baseline="30000" dirty="0"/>
              <a:t>nd</a:t>
            </a:r>
            <a:r>
              <a:rPr lang="en-US" dirty="0"/>
              <a:t> year: Okay, no it wasn’t the same music, but that’s okay I finally found the music I like and have curated the perfect playlist</a:t>
            </a:r>
          </a:p>
        </p:txBody>
      </p:sp>
      <p:sp>
        <p:nvSpPr>
          <p:cNvPr id="3" name="Content Placeholder 2">
            <a:extLst>
              <a:ext uri="{FF2B5EF4-FFF2-40B4-BE49-F238E27FC236}">
                <a16:creationId xmlns:a16="http://schemas.microsoft.com/office/drawing/2014/main" id="{0C08422C-9F9C-4B7F-064D-4EE4DBEBD024}"/>
              </a:ext>
            </a:extLst>
          </p:cNvPr>
          <p:cNvSpPr>
            <a:spLocks noGrp="1"/>
          </p:cNvSpPr>
          <p:nvPr>
            <p:ph idx="1"/>
          </p:nvPr>
        </p:nvSpPr>
        <p:spPr>
          <a:xfrm>
            <a:off x="439058" y="2396898"/>
            <a:ext cx="10515600" cy="2064204"/>
          </a:xfrm>
        </p:spPr>
        <p:txBody>
          <a:bodyPr/>
          <a:lstStyle/>
          <a:p>
            <a:r>
              <a:rPr lang="en-US" dirty="0"/>
              <a:t>Ask questions, you have no clue what exists out there</a:t>
            </a:r>
          </a:p>
          <a:p>
            <a:r>
              <a:rPr lang="en-US" dirty="0"/>
              <a:t>Therapy is amazing!! (shoutout to Penn’s insurance)</a:t>
            </a:r>
          </a:p>
          <a:p>
            <a:r>
              <a:rPr lang="en-US" dirty="0"/>
              <a:t>Celebrate hard!!</a:t>
            </a:r>
          </a:p>
          <a:p>
            <a:r>
              <a:rPr lang="en-US" dirty="0"/>
              <a:t>Focus on your journey and your needs</a:t>
            </a:r>
          </a:p>
          <a:p>
            <a:pPr marL="0" indent="0">
              <a:buNone/>
            </a:pPr>
            <a:endParaRPr lang="en-US" dirty="0"/>
          </a:p>
        </p:txBody>
      </p:sp>
    </p:spTree>
    <p:extLst>
      <p:ext uri="{BB962C8B-B14F-4D97-AF65-F5344CB8AC3E}">
        <p14:creationId xmlns:p14="http://schemas.microsoft.com/office/powerpoint/2010/main" val="25006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A1907-24E6-E707-C2A7-7BECB6CA4A73}"/>
              </a:ext>
            </a:extLst>
          </p:cNvPr>
          <p:cNvSpPr>
            <a:spLocks noGrp="1"/>
          </p:cNvSpPr>
          <p:nvPr>
            <p:ph type="title"/>
          </p:nvPr>
        </p:nvSpPr>
        <p:spPr>
          <a:xfrm>
            <a:off x="0" y="21373"/>
            <a:ext cx="8291285" cy="1325563"/>
          </a:xfrm>
        </p:spPr>
        <p:txBody>
          <a:bodyPr/>
          <a:lstStyle/>
          <a:p>
            <a:r>
              <a:rPr lang="en-US" dirty="0"/>
              <a:t>3</a:t>
            </a:r>
            <a:r>
              <a:rPr lang="en-US" baseline="30000" dirty="0"/>
              <a:t>rd</a:t>
            </a:r>
            <a:r>
              <a:rPr lang="en-US" dirty="0"/>
              <a:t> year: whose playlist is this?</a:t>
            </a:r>
          </a:p>
        </p:txBody>
      </p:sp>
      <p:sp>
        <p:nvSpPr>
          <p:cNvPr id="3" name="Content Placeholder 2">
            <a:extLst>
              <a:ext uri="{FF2B5EF4-FFF2-40B4-BE49-F238E27FC236}">
                <a16:creationId xmlns:a16="http://schemas.microsoft.com/office/drawing/2014/main" id="{C8E93847-E6EE-CE5D-F632-BF8B1DFE3503}"/>
              </a:ext>
            </a:extLst>
          </p:cNvPr>
          <p:cNvSpPr>
            <a:spLocks noGrp="1"/>
          </p:cNvSpPr>
          <p:nvPr>
            <p:ph idx="1"/>
          </p:nvPr>
        </p:nvSpPr>
        <p:spPr>
          <a:xfrm>
            <a:off x="127000" y="1068557"/>
            <a:ext cx="6607628" cy="5510690"/>
          </a:xfrm>
        </p:spPr>
        <p:txBody>
          <a:bodyPr>
            <a:normAutofit/>
          </a:bodyPr>
          <a:lstStyle/>
          <a:p>
            <a:r>
              <a:rPr lang="en-US" dirty="0"/>
              <a:t>1</a:t>
            </a:r>
            <a:r>
              <a:rPr lang="en-US" baseline="30000" dirty="0"/>
              <a:t>st</a:t>
            </a:r>
            <a:r>
              <a:rPr lang="en-US" dirty="0"/>
              <a:t> conference</a:t>
            </a:r>
          </a:p>
          <a:p>
            <a:r>
              <a:rPr lang="en-US" dirty="0"/>
              <a:t>Confusion, chaos, and failures</a:t>
            </a:r>
          </a:p>
          <a:p>
            <a:r>
              <a:rPr lang="en-US" dirty="0" err="1"/>
              <a:t>TAing</a:t>
            </a:r>
            <a:endParaRPr lang="en-US" dirty="0"/>
          </a:p>
          <a:p>
            <a:r>
              <a:rPr lang="en-US" dirty="0"/>
              <a:t>President of EE Just</a:t>
            </a:r>
          </a:p>
          <a:p>
            <a:r>
              <a:rPr lang="en-US" dirty="0"/>
              <a:t>Mentored my first undergrad</a:t>
            </a:r>
          </a:p>
          <a:p>
            <a:r>
              <a:rPr lang="en-US" dirty="0"/>
              <a:t>1</a:t>
            </a:r>
            <a:r>
              <a:rPr lang="en-US" baseline="30000" dirty="0"/>
              <a:t>st</a:t>
            </a:r>
            <a:r>
              <a:rPr lang="en-US" dirty="0"/>
              <a:t> committee meeting</a:t>
            </a:r>
          </a:p>
          <a:p>
            <a:r>
              <a:rPr lang="en-US" dirty="0"/>
              <a:t>Applied for F31</a:t>
            </a:r>
          </a:p>
          <a:p>
            <a:r>
              <a:rPr lang="en-US" dirty="0"/>
              <a:t>Awarded HHMI Gilliam Fellowship</a:t>
            </a:r>
          </a:p>
          <a:p>
            <a:r>
              <a:rPr lang="en-US" dirty="0"/>
              <a:t>Got the opportunity to build a science exhibit</a:t>
            </a:r>
          </a:p>
        </p:txBody>
      </p:sp>
      <p:pic>
        <p:nvPicPr>
          <p:cNvPr id="5" name="Picture 4">
            <a:extLst>
              <a:ext uri="{FF2B5EF4-FFF2-40B4-BE49-F238E27FC236}">
                <a16:creationId xmlns:a16="http://schemas.microsoft.com/office/drawing/2014/main" id="{1AAE81D1-08E8-CC52-A04E-5156418A5CF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28981" y="3174549"/>
            <a:ext cx="3996774" cy="3683451"/>
          </a:xfrm>
          <a:prstGeom prst="rect">
            <a:avLst/>
          </a:prstGeom>
        </p:spPr>
      </p:pic>
      <p:pic>
        <p:nvPicPr>
          <p:cNvPr id="6" name="Picture 5">
            <a:extLst>
              <a:ext uri="{FF2B5EF4-FFF2-40B4-BE49-F238E27FC236}">
                <a16:creationId xmlns:a16="http://schemas.microsoft.com/office/drawing/2014/main" id="{333F3936-BB30-724D-EE5E-E8F12FF14A7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56332" y="21373"/>
            <a:ext cx="3635668" cy="3046960"/>
          </a:xfrm>
          <a:prstGeom prst="rect">
            <a:avLst/>
          </a:prstGeom>
        </p:spPr>
      </p:pic>
      <p:pic>
        <p:nvPicPr>
          <p:cNvPr id="8" name="Picture 7">
            <a:extLst>
              <a:ext uri="{FF2B5EF4-FFF2-40B4-BE49-F238E27FC236}">
                <a16:creationId xmlns:a16="http://schemas.microsoft.com/office/drawing/2014/main" id="{80705CB4-0D1B-866D-D694-DBA3DD2388C3}"/>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5296541" y="1068557"/>
            <a:ext cx="3121744" cy="1743426"/>
          </a:xfrm>
          <a:prstGeom prst="rect">
            <a:avLst/>
          </a:prstGeom>
        </p:spPr>
      </p:pic>
    </p:spTree>
    <p:extLst>
      <p:ext uri="{BB962C8B-B14F-4D97-AF65-F5344CB8AC3E}">
        <p14:creationId xmlns:p14="http://schemas.microsoft.com/office/powerpoint/2010/main" val="12634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09237-61AC-DD39-4E3E-E1A2444EC8D8}"/>
              </a:ext>
            </a:extLst>
          </p:cNvPr>
          <p:cNvSpPr>
            <a:spLocks noGrp="1"/>
          </p:cNvSpPr>
          <p:nvPr>
            <p:ph type="title"/>
          </p:nvPr>
        </p:nvSpPr>
        <p:spPr>
          <a:xfrm>
            <a:off x="112485" y="205468"/>
            <a:ext cx="11589657" cy="1325563"/>
          </a:xfrm>
        </p:spPr>
        <p:txBody>
          <a:bodyPr>
            <a:normAutofit fontScale="90000"/>
          </a:bodyPr>
          <a:lstStyle/>
          <a:p>
            <a:r>
              <a:rPr lang="en-US" dirty="0"/>
              <a:t>Lessons of 3</a:t>
            </a:r>
            <a:r>
              <a:rPr lang="en-US" baseline="30000" dirty="0"/>
              <a:t>rd</a:t>
            </a:r>
            <a:r>
              <a:rPr lang="en-US" dirty="0"/>
              <a:t> year: Wow that was weird, but I at least like some of the songs, I think I can  dance to them still</a:t>
            </a:r>
          </a:p>
        </p:txBody>
      </p:sp>
      <p:sp>
        <p:nvSpPr>
          <p:cNvPr id="3" name="Content Placeholder 2">
            <a:extLst>
              <a:ext uri="{FF2B5EF4-FFF2-40B4-BE49-F238E27FC236}">
                <a16:creationId xmlns:a16="http://schemas.microsoft.com/office/drawing/2014/main" id="{5D280991-B356-2BD9-7A98-0109068DFCAF}"/>
              </a:ext>
            </a:extLst>
          </p:cNvPr>
          <p:cNvSpPr>
            <a:spLocks noGrp="1"/>
          </p:cNvSpPr>
          <p:nvPr>
            <p:ph idx="1"/>
          </p:nvPr>
        </p:nvSpPr>
        <p:spPr>
          <a:xfrm>
            <a:off x="112485" y="1690688"/>
            <a:ext cx="7093857" cy="3123746"/>
          </a:xfrm>
        </p:spPr>
        <p:txBody>
          <a:bodyPr>
            <a:normAutofit lnSpcReduction="10000"/>
          </a:bodyPr>
          <a:lstStyle/>
          <a:p>
            <a:r>
              <a:rPr lang="en-US" dirty="0"/>
              <a:t>Focus on finding your why</a:t>
            </a:r>
          </a:p>
          <a:p>
            <a:r>
              <a:rPr lang="en-US" dirty="0"/>
              <a:t>Focus on building your community—family, friends, network, support system</a:t>
            </a:r>
          </a:p>
          <a:p>
            <a:r>
              <a:rPr lang="en-US" dirty="0"/>
              <a:t>It’s okay to change or be confused about what  I like still</a:t>
            </a:r>
          </a:p>
          <a:p>
            <a:r>
              <a:rPr lang="en-US" dirty="0"/>
              <a:t>I am still a great scientist, I just like failed… A LOT! I am not above the third year slump.</a:t>
            </a:r>
          </a:p>
        </p:txBody>
      </p:sp>
      <p:pic>
        <p:nvPicPr>
          <p:cNvPr id="5" name="Picture 4">
            <a:extLst>
              <a:ext uri="{FF2B5EF4-FFF2-40B4-BE49-F238E27FC236}">
                <a16:creationId xmlns:a16="http://schemas.microsoft.com/office/drawing/2014/main" id="{6820D9F2-C4E8-59DA-7D1C-D8FC125DFFB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93841" y="2045723"/>
            <a:ext cx="3678102" cy="4523072"/>
          </a:xfrm>
          <a:prstGeom prst="rect">
            <a:avLst/>
          </a:prstGeom>
        </p:spPr>
      </p:pic>
    </p:spTree>
    <p:extLst>
      <p:ext uri="{BB962C8B-B14F-4D97-AF65-F5344CB8AC3E}">
        <p14:creationId xmlns:p14="http://schemas.microsoft.com/office/powerpoint/2010/main" val="2308559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453A0-7184-798C-1C99-F40E718DFE78}"/>
              </a:ext>
            </a:extLst>
          </p:cNvPr>
          <p:cNvSpPr>
            <a:spLocks noGrp="1"/>
          </p:cNvSpPr>
          <p:nvPr>
            <p:ph type="title"/>
          </p:nvPr>
        </p:nvSpPr>
        <p:spPr>
          <a:xfrm>
            <a:off x="72571" y="183696"/>
            <a:ext cx="12046857" cy="1325563"/>
          </a:xfrm>
        </p:spPr>
        <p:txBody>
          <a:bodyPr>
            <a:normAutofit/>
          </a:bodyPr>
          <a:lstStyle/>
          <a:p>
            <a:r>
              <a:rPr lang="en-US" dirty="0"/>
              <a:t>4</a:t>
            </a:r>
            <a:r>
              <a:rPr lang="en-US" baseline="30000" dirty="0"/>
              <a:t>th</a:t>
            </a:r>
            <a:r>
              <a:rPr lang="en-US" dirty="0"/>
              <a:t> year: Okay, why did I think I could dance to this, I’d like to get back to my playlist please!</a:t>
            </a:r>
          </a:p>
        </p:txBody>
      </p:sp>
      <p:sp>
        <p:nvSpPr>
          <p:cNvPr id="3" name="Content Placeholder 2">
            <a:extLst>
              <a:ext uri="{FF2B5EF4-FFF2-40B4-BE49-F238E27FC236}">
                <a16:creationId xmlns:a16="http://schemas.microsoft.com/office/drawing/2014/main" id="{6727E9EF-9646-C862-BD2D-6AE21C3CD1E7}"/>
              </a:ext>
            </a:extLst>
          </p:cNvPr>
          <p:cNvSpPr>
            <a:spLocks noGrp="1"/>
          </p:cNvSpPr>
          <p:nvPr>
            <p:ph idx="1"/>
          </p:nvPr>
        </p:nvSpPr>
        <p:spPr>
          <a:xfrm>
            <a:off x="145144" y="1825624"/>
            <a:ext cx="8258628" cy="5032375"/>
          </a:xfrm>
        </p:spPr>
        <p:txBody>
          <a:bodyPr>
            <a:normAutofit fontScale="92500" lnSpcReduction="20000"/>
          </a:bodyPr>
          <a:lstStyle/>
          <a:p>
            <a:r>
              <a:rPr lang="en-US" dirty="0"/>
              <a:t>Recruitment chair</a:t>
            </a:r>
          </a:p>
          <a:p>
            <a:r>
              <a:rPr lang="en-US" dirty="0"/>
              <a:t>President of EE Just</a:t>
            </a:r>
          </a:p>
          <a:p>
            <a:r>
              <a:rPr lang="en-US" dirty="0"/>
              <a:t>CURF Fellowships Grad Fellow</a:t>
            </a:r>
          </a:p>
          <a:p>
            <a:r>
              <a:rPr lang="en-US" dirty="0"/>
              <a:t>CETLI Graduate Fellow</a:t>
            </a:r>
          </a:p>
          <a:p>
            <a:r>
              <a:rPr lang="en-US" dirty="0"/>
              <a:t>Continuous confusion</a:t>
            </a:r>
          </a:p>
          <a:p>
            <a:r>
              <a:rPr lang="en-US" dirty="0"/>
              <a:t>WOCAP</a:t>
            </a:r>
          </a:p>
          <a:p>
            <a:r>
              <a:rPr lang="en-US" dirty="0"/>
              <a:t>2</a:t>
            </a:r>
            <a:r>
              <a:rPr lang="en-US" baseline="30000" dirty="0"/>
              <a:t>nd</a:t>
            </a:r>
            <a:r>
              <a:rPr lang="en-US" dirty="0"/>
              <a:t> committee meeting</a:t>
            </a:r>
          </a:p>
          <a:p>
            <a:r>
              <a:rPr lang="en-US" dirty="0"/>
              <a:t>Mentoring another undergrad</a:t>
            </a:r>
          </a:p>
          <a:p>
            <a:r>
              <a:rPr lang="en-US" dirty="0"/>
              <a:t>Academic Review Committee</a:t>
            </a:r>
          </a:p>
          <a:p>
            <a:r>
              <a:rPr lang="en-US" dirty="0"/>
              <a:t>Career Exploration Fellowship- Genentech</a:t>
            </a:r>
          </a:p>
          <a:p>
            <a:r>
              <a:rPr lang="en-US" dirty="0"/>
              <a:t>Career Paths Mentoring Program – Regulatory Affairs</a:t>
            </a:r>
          </a:p>
          <a:p>
            <a:r>
              <a:rPr lang="en-US" dirty="0"/>
              <a:t>Cycling Instructor</a:t>
            </a:r>
          </a:p>
        </p:txBody>
      </p:sp>
      <p:pic>
        <p:nvPicPr>
          <p:cNvPr id="5" name="Picture 4">
            <a:extLst>
              <a:ext uri="{FF2B5EF4-FFF2-40B4-BE49-F238E27FC236}">
                <a16:creationId xmlns:a16="http://schemas.microsoft.com/office/drawing/2014/main" id="{158A25C6-6B23-CF74-5603-CF4D2CE6A5D4}"/>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339011" y="1509259"/>
            <a:ext cx="4813731" cy="2892402"/>
          </a:xfrm>
          <a:prstGeom prst="rect">
            <a:avLst/>
          </a:prstGeom>
        </p:spPr>
      </p:pic>
      <p:pic>
        <p:nvPicPr>
          <p:cNvPr id="7" name="Picture 6">
            <a:extLst>
              <a:ext uri="{FF2B5EF4-FFF2-40B4-BE49-F238E27FC236}">
                <a16:creationId xmlns:a16="http://schemas.microsoft.com/office/drawing/2014/main" id="{BF25C447-6BE1-71B1-7FA7-D00712852B7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32914" y="4490335"/>
            <a:ext cx="4397830" cy="1236889"/>
          </a:xfrm>
          <a:prstGeom prst="rect">
            <a:avLst/>
          </a:prstGeom>
        </p:spPr>
      </p:pic>
      <p:pic>
        <p:nvPicPr>
          <p:cNvPr id="4" name="Picture 3">
            <a:extLst>
              <a:ext uri="{FF2B5EF4-FFF2-40B4-BE49-F238E27FC236}">
                <a16:creationId xmlns:a16="http://schemas.microsoft.com/office/drawing/2014/main" id="{B3C147FB-B189-5122-8D43-3E61D9F782E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152742" y="1790433"/>
            <a:ext cx="1801430" cy="2330054"/>
          </a:xfrm>
          <a:prstGeom prst="rect">
            <a:avLst/>
          </a:prstGeom>
        </p:spPr>
      </p:pic>
    </p:spTree>
    <p:extLst>
      <p:ext uri="{BB962C8B-B14F-4D97-AF65-F5344CB8AC3E}">
        <p14:creationId xmlns:p14="http://schemas.microsoft.com/office/powerpoint/2010/main" val="1925955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9F891-FFA3-AF35-BF9C-E875BF18C10A}"/>
              </a:ext>
            </a:extLst>
          </p:cNvPr>
          <p:cNvSpPr>
            <a:spLocks noGrp="1"/>
          </p:cNvSpPr>
          <p:nvPr>
            <p:ph type="title"/>
          </p:nvPr>
        </p:nvSpPr>
        <p:spPr>
          <a:xfrm>
            <a:off x="210457" y="365125"/>
            <a:ext cx="11143343" cy="1325563"/>
          </a:xfrm>
        </p:spPr>
        <p:txBody>
          <a:bodyPr/>
          <a:lstStyle/>
          <a:p>
            <a:r>
              <a:rPr lang="en-US" dirty="0"/>
              <a:t>4</a:t>
            </a:r>
            <a:r>
              <a:rPr lang="en-US" baseline="30000" dirty="0"/>
              <a:t>th</a:t>
            </a:r>
            <a:r>
              <a:rPr lang="en-US" dirty="0"/>
              <a:t> year: Okay this is just the playlist I am going to have to work with it.</a:t>
            </a:r>
          </a:p>
        </p:txBody>
      </p:sp>
      <p:sp>
        <p:nvSpPr>
          <p:cNvPr id="3" name="Content Placeholder 2">
            <a:extLst>
              <a:ext uri="{FF2B5EF4-FFF2-40B4-BE49-F238E27FC236}">
                <a16:creationId xmlns:a16="http://schemas.microsoft.com/office/drawing/2014/main" id="{2F5AE6E8-738F-5120-3D1F-E112E2966177}"/>
              </a:ext>
            </a:extLst>
          </p:cNvPr>
          <p:cNvSpPr>
            <a:spLocks noGrp="1"/>
          </p:cNvSpPr>
          <p:nvPr>
            <p:ph idx="1"/>
          </p:nvPr>
        </p:nvSpPr>
        <p:spPr>
          <a:xfrm>
            <a:off x="210457" y="1825625"/>
            <a:ext cx="6125029" cy="4351338"/>
          </a:xfrm>
        </p:spPr>
        <p:txBody>
          <a:bodyPr/>
          <a:lstStyle/>
          <a:p>
            <a:r>
              <a:rPr lang="en-US" dirty="0"/>
              <a:t>Grounding myself in my growing community—do not isolate no matter how tempting it is</a:t>
            </a:r>
          </a:p>
          <a:p>
            <a:r>
              <a:rPr lang="en-US" dirty="0"/>
              <a:t>Seeking opportunities to learn about other career paths helps know what exist and how it works</a:t>
            </a:r>
          </a:p>
        </p:txBody>
      </p:sp>
      <p:pic>
        <p:nvPicPr>
          <p:cNvPr id="5" name="Picture 4">
            <a:extLst>
              <a:ext uri="{FF2B5EF4-FFF2-40B4-BE49-F238E27FC236}">
                <a16:creationId xmlns:a16="http://schemas.microsoft.com/office/drawing/2014/main" id="{2DB5DC5C-1FB4-6EE6-A135-074B2899274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66264" y="1295242"/>
            <a:ext cx="4279207" cy="4267516"/>
          </a:xfrm>
          <a:prstGeom prst="rect">
            <a:avLst/>
          </a:prstGeom>
        </p:spPr>
      </p:pic>
    </p:spTree>
    <p:extLst>
      <p:ext uri="{BB962C8B-B14F-4D97-AF65-F5344CB8AC3E}">
        <p14:creationId xmlns:p14="http://schemas.microsoft.com/office/powerpoint/2010/main" val="2787673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969B0-5945-58D1-1651-8AB8E881D10B}"/>
              </a:ext>
            </a:extLst>
          </p:cNvPr>
          <p:cNvSpPr>
            <a:spLocks noGrp="1"/>
          </p:cNvSpPr>
          <p:nvPr>
            <p:ph type="title"/>
          </p:nvPr>
        </p:nvSpPr>
        <p:spPr>
          <a:xfrm>
            <a:off x="39914" y="111125"/>
            <a:ext cx="12112171" cy="1325563"/>
          </a:xfrm>
        </p:spPr>
        <p:txBody>
          <a:bodyPr/>
          <a:lstStyle/>
          <a:p>
            <a:r>
              <a:rPr lang="en-US" dirty="0"/>
              <a:t>5</a:t>
            </a:r>
            <a:r>
              <a:rPr lang="en-US" baseline="30000" dirty="0"/>
              <a:t>th</a:t>
            </a:r>
            <a:r>
              <a:rPr lang="en-US" dirty="0"/>
              <a:t> year and beyond: Okay I think I have figured out my dance to this music! </a:t>
            </a:r>
          </a:p>
        </p:txBody>
      </p:sp>
      <p:sp>
        <p:nvSpPr>
          <p:cNvPr id="3" name="Content Placeholder 2">
            <a:extLst>
              <a:ext uri="{FF2B5EF4-FFF2-40B4-BE49-F238E27FC236}">
                <a16:creationId xmlns:a16="http://schemas.microsoft.com/office/drawing/2014/main" id="{FDDB1BDF-FAB9-C814-C214-88BE07578237}"/>
              </a:ext>
            </a:extLst>
          </p:cNvPr>
          <p:cNvSpPr>
            <a:spLocks noGrp="1"/>
          </p:cNvSpPr>
          <p:nvPr>
            <p:ph idx="1"/>
          </p:nvPr>
        </p:nvSpPr>
        <p:spPr>
          <a:xfrm>
            <a:off x="217714" y="1436688"/>
            <a:ext cx="5319486" cy="5218111"/>
          </a:xfrm>
        </p:spPr>
        <p:txBody>
          <a:bodyPr>
            <a:normAutofit fontScale="92500"/>
          </a:bodyPr>
          <a:lstStyle/>
          <a:p>
            <a:r>
              <a:rPr lang="en-US" dirty="0"/>
              <a:t>Seeing my exhibit come to fruition</a:t>
            </a:r>
          </a:p>
          <a:p>
            <a:r>
              <a:rPr lang="en-US" dirty="0"/>
              <a:t>Mentoring 2 more undergrads</a:t>
            </a:r>
          </a:p>
          <a:p>
            <a:r>
              <a:rPr lang="en-US" dirty="0"/>
              <a:t>Recruiting chair part 2</a:t>
            </a:r>
          </a:p>
          <a:p>
            <a:r>
              <a:rPr lang="en-US" dirty="0"/>
              <a:t>Volleyball Coach</a:t>
            </a:r>
          </a:p>
          <a:p>
            <a:r>
              <a:rPr lang="en-US" dirty="0"/>
              <a:t>Scholar Mentoring &amp; Development Program- Biotech Scholar</a:t>
            </a:r>
          </a:p>
          <a:p>
            <a:r>
              <a:rPr lang="en-US" dirty="0"/>
              <a:t>Executing HHMI sponsored community engagement</a:t>
            </a:r>
          </a:p>
          <a:p>
            <a:r>
              <a:rPr lang="en-US" dirty="0"/>
              <a:t>Writing my first of 2 papers</a:t>
            </a:r>
          </a:p>
          <a:p>
            <a:r>
              <a:rPr lang="en-US" dirty="0"/>
              <a:t>International conference</a:t>
            </a:r>
          </a:p>
          <a:p>
            <a:r>
              <a:rPr lang="en-US" dirty="0"/>
              <a:t>Attending defenses</a:t>
            </a:r>
          </a:p>
          <a:p>
            <a:endParaRPr lang="en-US" dirty="0"/>
          </a:p>
        </p:txBody>
      </p:sp>
      <p:pic>
        <p:nvPicPr>
          <p:cNvPr id="9" name="Picture 8">
            <a:extLst>
              <a:ext uri="{FF2B5EF4-FFF2-40B4-BE49-F238E27FC236}">
                <a16:creationId xmlns:a16="http://schemas.microsoft.com/office/drawing/2014/main" id="{E9880E15-DF9C-797B-5874-5DDD38102F3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38969" y="771720"/>
            <a:ext cx="1801431" cy="2275954"/>
          </a:xfrm>
          <a:prstGeom prst="rect">
            <a:avLst/>
          </a:prstGeom>
        </p:spPr>
      </p:pic>
      <p:pic>
        <p:nvPicPr>
          <p:cNvPr id="11" name="Picture 10">
            <a:extLst>
              <a:ext uri="{FF2B5EF4-FFF2-40B4-BE49-F238E27FC236}">
                <a16:creationId xmlns:a16="http://schemas.microsoft.com/office/drawing/2014/main" id="{3896FB16-DF8C-D202-753D-80DF28950B8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81939" y="771720"/>
            <a:ext cx="1919034" cy="2459206"/>
          </a:xfrm>
          <a:prstGeom prst="rect">
            <a:avLst/>
          </a:prstGeom>
        </p:spPr>
      </p:pic>
      <p:pic>
        <p:nvPicPr>
          <p:cNvPr id="13" name="Picture 12" descr="A group of people holding certificates&#10;&#10;AI-generated content may be incorrect.">
            <a:extLst>
              <a:ext uri="{FF2B5EF4-FFF2-40B4-BE49-F238E27FC236}">
                <a16:creationId xmlns:a16="http://schemas.microsoft.com/office/drawing/2014/main" id="{9E2CC71A-9F73-B303-3BFD-D2EAA9C3A6B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968256" y="4537075"/>
            <a:ext cx="2946400" cy="2209800"/>
          </a:xfrm>
          <a:prstGeom prst="rect">
            <a:avLst/>
          </a:prstGeom>
        </p:spPr>
      </p:pic>
      <p:pic>
        <p:nvPicPr>
          <p:cNvPr id="15" name="Picture 14" descr="A group of people sitting at a table&#10;&#10;AI-generated content may be incorrect.">
            <a:extLst>
              <a:ext uri="{FF2B5EF4-FFF2-40B4-BE49-F238E27FC236}">
                <a16:creationId xmlns:a16="http://schemas.microsoft.com/office/drawing/2014/main" id="{F74E384A-9C6A-0B39-943F-27F5A1BDDAA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10733" y="4782456"/>
            <a:ext cx="2525485" cy="1894114"/>
          </a:xfrm>
          <a:prstGeom prst="rect">
            <a:avLst/>
          </a:prstGeom>
        </p:spPr>
      </p:pic>
      <p:pic>
        <p:nvPicPr>
          <p:cNvPr id="7" name="Picture 6">
            <a:extLst>
              <a:ext uri="{FF2B5EF4-FFF2-40B4-BE49-F238E27FC236}">
                <a16:creationId xmlns:a16="http://schemas.microsoft.com/office/drawing/2014/main" id="{7C8125B3-E958-55D9-7043-7CE84DB7AE1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130143" y="3214443"/>
            <a:ext cx="2943418" cy="1662600"/>
          </a:xfrm>
          <a:prstGeom prst="rect">
            <a:avLst/>
          </a:prstGeom>
        </p:spPr>
      </p:pic>
    </p:spTree>
    <p:extLst>
      <p:ext uri="{BB962C8B-B14F-4D97-AF65-F5344CB8AC3E}">
        <p14:creationId xmlns:p14="http://schemas.microsoft.com/office/powerpoint/2010/main" val="32704621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21B6C-5610-47FF-9968-371B728C3FDD}"/>
              </a:ext>
            </a:extLst>
          </p:cNvPr>
          <p:cNvSpPr>
            <a:spLocks noGrp="1"/>
          </p:cNvSpPr>
          <p:nvPr>
            <p:ph type="title"/>
          </p:nvPr>
        </p:nvSpPr>
        <p:spPr>
          <a:xfrm>
            <a:off x="61686" y="82097"/>
            <a:ext cx="12028714" cy="1325563"/>
          </a:xfrm>
        </p:spPr>
        <p:txBody>
          <a:bodyPr/>
          <a:lstStyle/>
          <a:p>
            <a:r>
              <a:rPr lang="en-US" dirty="0"/>
              <a:t>Overall lessons:</a:t>
            </a:r>
          </a:p>
        </p:txBody>
      </p:sp>
      <p:sp>
        <p:nvSpPr>
          <p:cNvPr id="3" name="Content Placeholder 2">
            <a:extLst>
              <a:ext uri="{FF2B5EF4-FFF2-40B4-BE49-F238E27FC236}">
                <a16:creationId xmlns:a16="http://schemas.microsoft.com/office/drawing/2014/main" id="{3B9AF270-0C1B-6A50-C07D-D7CD32FEE586}"/>
              </a:ext>
            </a:extLst>
          </p:cNvPr>
          <p:cNvSpPr>
            <a:spLocks noGrp="1"/>
          </p:cNvSpPr>
          <p:nvPr>
            <p:ph idx="1"/>
          </p:nvPr>
        </p:nvSpPr>
        <p:spPr>
          <a:xfrm>
            <a:off x="319314" y="1110343"/>
            <a:ext cx="11582400" cy="5066620"/>
          </a:xfrm>
        </p:spPr>
        <p:txBody>
          <a:bodyPr/>
          <a:lstStyle/>
          <a:p>
            <a:r>
              <a:rPr lang="en-US" dirty="0"/>
              <a:t>Everyone is just as confused as you no matter what front people like to put on</a:t>
            </a:r>
          </a:p>
          <a:p>
            <a:r>
              <a:rPr lang="en-US" dirty="0"/>
              <a:t>This truly is your own dance to a curated playlist “For You” and how you navigate it, is entirely on you</a:t>
            </a:r>
          </a:p>
          <a:p>
            <a:r>
              <a:rPr lang="en-US" dirty="0"/>
              <a:t>If I didn’t want to drop out and explore that, I would not have been on a podcast, curated an exhibit, created a program that still runs today and has successfully for the past 4 years, and created a lasting network.</a:t>
            </a:r>
          </a:p>
          <a:p>
            <a:r>
              <a:rPr lang="en-US" dirty="0"/>
              <a:t>It’s okay to be scared of making the wrong decision. It’s not about figuring out the perfect song, it’s about how you dance to the one that’s playing.</a:t>
            </a:r>
          </a:p>
        </p:txBody>
      </p:sp>
    </p:spTree>
    <p:extLst>
      <p:ext uri="{BB962C8B-B14F-4D97-AF65-F5344CB8AC3E}">
        <p14:creationId xmlns:p14="http://schemas.microsoft.com/office/powerpoint/2010/main" val="2024248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DBBC8-EE23-4778-25D2-2ED327AF3945}"/>
              </a:ext>
            </a:extLst>
          </p:cNvPr>
          <p:cNvSpPr>
            <a:spLocks noGrp="1"/>
          </p:cNvSpPr>
          <p:nvPr>
            <p:ph type="title"/>
          </p:nvPr>
        </p:nvSpPr>
        <p:spPr>
          <a:xfrm>
            <a:off x="0" y="79286"/>
            <a:ext cx="12192000" cy="1325563"/>
          </a:xfrm>
        </p:spPr>
        <p:txBody>
          <a:bodyPr/>
          <a:lstStyle/>
          <a:p>
            <a:r>
              <a:rPr lang="en-US" dirty="0"/>
              <a:t>Personal approach to the future: Enjoy the different playlists curated for me and see how the dance goes </a:t>
            </a:r>
          </a:p>
        </p:txBody>
      </p:sp>
      <p:sp>
        <p:nvSpPr>
          <p:cNvPr id="3" name="Content Placeholder 2">
            <a:extLst>
              <a:ext uri="{FF2B5EF4-FFF2-40B4-BE49-F238E27FC236}">
                <a16:creationId xmlns:a16="http://schemas.microsoft.com/office/drawing/2014/main" id="{84B2BC8A-CE93-3059-9334-76270B21D110}"/>
              </a:ext>
            </a:extLst>
          </p:cNvPr>
          <p:cNvSpPr>
            <a:spLocks noGrp="1"/>
          </p:cNvSpPr>
          <p:nvPr>
            <p:ph idx="1"/>
          </p:nvPr>
        </p:nvSpPr>
        <p:spPr>
          <a:xfrm>
            <a:off x="264886" y="2084841"/>
            <a:ext cx="4546600" cy="2688318"/>
          </a:xfrm>
        </p:spPr>
        <p:txBody>
          <a:bodyPr/>
          <a:lstStyle/>
          <a:p>
            <a:r>
              <a:rPr lang="en-US" dirty="0"/>
              <a:t>Post-Doc in Quebec</a:t>
            </a:r>
          </a:p>
          <a:p>
            <a:r>
              <a:rPr lang="en-US" dirty="0"/>
              <a:t>Work toward a career in R&amp;D and science community engagement &amp; communication</a:t>
            </a:r>
          </a:p>
        </p:txBody>
      </p:sp>
      <p:pic>
        <p:nvPicPr>
          <p:cNvPr id="7" name="Picture 6">
            <a:extLst>
              <a:ext uri="{FF2B5EF4-FFF2-40B4-BE49-F238E27FC236}">
                <a16:creationId xmlns:a16="http://schemas.microsoft.com/office/drawing/2014/main" id="{820DC706-26B1-FC51-22AE-05F2576853D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70094" y="3320067"/>
            <a:ext cx="5305792" cy="3458647"/>
          </a:xfrm>
          <a:prstGeom prst="rect">
            <a:avLst/>
          </a:prstGeom>
        </p:spPr>
      </p:pic>
      <p:pic>
        <p:nvPicPr>
          <p:cNvPr id="5" name="Picture 4">
            <a:extLst>
              <a:ext uri="{FF2B5EF4-FFF2-40B4-BE49-F238E27FC236}">
                <a16:creationId xmlns:a16="http://schemas.microsoft.com/office/drawing/2014/main" id="{86BB6A6B-6D10-B182-016C-B8B9D4DD57C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70094" y="1274081"/>
            <a:ext cx="5305792" cy="2824716"/>
          </a:xfrm>
          <a:prstGeom prst="rect">
            <a:avLst/>
          </a:prstGeom>
        </p:spPr>
      </p:pic>
    </p:spTree>
    <p:extLst>
      <p:ext uri="{BB962C8B-B14F-4D97-AF65-F5344CB8AC3E}">
        <p14:creationId xmlns:p14="http://schemas.microsoft.com/office/powerpoint/2010/main" val="42054863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05065-132A-9919-4C5E-D5776D5D59F2}"/>
              </a:ext>
            </a:extLst>
          </p:cNvPr>
          <p:cNvSpPr>
            <a:spLocks noGrp="1"/>
          </p:cNvSpPr>
          <p:nvPr>
            <p:ph type="title"/>
          </p:nvPr>
        </p:nvSpPr>
        <p:spPr>
          <a:xfrm>
            <a:off x="65314" y="365125"/>
            <a:ext cx="11887200" cy="1325563"/>
          </a:xfrm>
        </p:spPr>
        <p:txBody>
          <a:bodyPr>
            <a:normAutofit fontScale="90000"/>
          </a:bodyPr>
          <a:lstStyle/>
          <a:p>
            <a:r>
              <a:rPr lang="en-US" dirty="0"/>
              <a:t>If you have any questions, feel free to reach out. I will literally meet with you and have friends in every program that can help you if not me.</a:t>
            </a:r>
          </a:p>
        </p:txBody>
      </p:sp>
      <p:sp>
        <p:nvSpPr>
          <p:cNvPr id="3" name="Content Placeholder 2">
            <a:extLst>
              <a:ext uri="{FF2B5EF4-FFF2-40B4-BE49-F238E27FC236}">
                <a16:creationId xmlns:a16="http://schemas.microsoft.com/office/drawing/2014/main" id="{32893D08-417B-5AF9-7443-67B9B610D23B}"/>
              </a:ext>
            </a:extLst>
          </p:cNvPr>
          <p:cNvSpPr>
            <a:spLocks noGrp="1"/>
          </p:cNvSpPr>
          <p:nvPr>
            <p:ph idx="1"/>
          </p:nvPr>
        </p:nvSpPr>
        <p:spPr/>
        <p:txBody>
          <a:bodyPr/>
          <a:lstStyle/>
          <a:p>
            <a:r>
              <a:rPr lang="en-US" dirty="0">
                <a:hlinkClick r:id="rId3"/>
              </a:rPr>
              <a:t>kyndall@pennmedicine.upenn.edu</a:t>
            </a:r>
            <a:endParaRPr lang="en-US" dirty="0"/>
          </a:p>
          <a:p>
            <a:r>
              <a:rPr lang="en-US" dirty="0"/>
              <a:t>LinkedIn</a:t>
            </a:r>
          </a:p>
        </p:txBody>
      </p:sp>
      <p:pic>
        <p:nvPicPr>
          <p:cNvPr id="6" name="Picture 5">
            <a:extLst>
              <a:ext uri="{FF2B5EF4-FFF2-40B4-BE49-F238E27FC236}">
                <a16:creationId xmlns:a16="http://schemas.microsoft.com/office/drawing/2014/main" id="{E44CA314-03EF-EDB2-0834-B0F81CCA417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43667" y="1765328"/>
            <a:ext cx="4304048" cy="5005161"/>
          </a:xfrm>
          <a:prstGeom prst="rect">
            <a:avLst/>
          </a:prstGeom>
        </p:spPr>
      </p:pic>
      <p:sp>
        <p:nvSpPr>
          <p:cNvPr id="7" name="TextBox 6">
            <a:extLst>
              <a:ext uri="{FF2B5EF4-FFF2-40B4-BE49-F238E27FC236}">
                <a16:creationId xmlns:a16="http://schemas.microsoft.com/office/drawing/2014/main" id="{FB06F64C-5546-D4D1-B89A-10E3195FEBDB}"/>
              </a:ext>
            </a:extLst>
          </p:cNvPr>
          <p:cNvSpPr txBox="1"/>
          <p:nvPr/>
        </p:nvSpPr>
        <p:spPr>
          <a:xfrm>
            <a:off x="838200" y="3635829"/>
            <a:ext cx="4836886" cy="2123658"/>
          </a:xfrm>
          <a:prstGeom prst="rect">
            <a:avLst/>
          </a:prstGeom>
          <a:noFill/>
        </p:spPr>
        <p:txBody>
          <a:bodyPr wrap="square" rtlCol="0">
            <a:spAutoFit/>
          </a:bodyPr>
          <a:lstStyle/>
          <a:p>
            <a:r>
              <a:rPr lang="en-US" sz="4400" dirty="0"/>
              <a:t>YOU GOT THIS!! ENJOY THE SONGS OF YOUR PHD!</a:t>
            </a:r>
          </a:p>
        </p:txBody>
      </p:sp>
    </p:spTree>
    <p:extLst>
      <p:ext uri="{BB962C8B-B14F-4D97-AF65-F5344CB8AC3E}">
        <p14:creationId xmlns:p14="http://schemas.microsoft.com/office/powerpoint/2010/main" val="731587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A579BDAB-E8AB-F0B2-352D-27F4E778AA99}"/>
              </a:ext>
            </a:extLst>
          </p:cNvPr>
          <p:cNvGrpSpPr/>
          <p:nvPr/>
        </p:nvGrpSpPr>
        <p:grpSpPr>
          <a:xfrm>
            <a:off x="7929882" y="236211"/>
            <a:ext cx="4252365" cy="6385577"/>
            <a:chOff x="370121" y="159657"/>
            <a:chExt cx="3805426" cy="5714430"/>
          </a:xfrm>
        </p:grpSpPr>
        <p:pic>
          <p:nvPicPr>
            <p:cNvPr id="4" name="Picture 3">
              <a:extLst>
                <a:ext uri="{FF2B5EF4-FFF2-40B4-BE49-F238E27FC236}">
                  <a16:creationId xmlns:a16="http://schemas.microsoft.com/office/drawing/2014/main" id="{1CC8FBC1-943D-0B3E-1826-0D2C17B7883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39089" y="159657"/>
              <a:ext cx="2036458" cy="2956716"/>
            </a:xfrm>
            <a:prstGeom prst="rect">
              <a:avLst/>
            </a:prstGeom>
          </p:spPr>
        </p:pic>
        <p:pic>
          <p:nvPicPr>
            <p:cNvPr id="5" name="Picture 4" descr="A group of women celebrating on a volleyball court&#10;&#10;AI-generated content may be incorrect.">
              <a:extLst>
                <a:ext uri="{FF2B5EF4-FFF2-40B4-BE49-F238E27FC236}">
                  <a16:creationId xmlns:a16="http://schemas.microsoft.com/office/drawing/2014/main" id="{C82FBD72-91A8-EF2D-7657-5C7C71E67F0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0121" y="2917371"/>
              <a:ext cx="1973608" cy="2956716"/>
            </a:xfrm>
            <a:prstGeom prst="rect">
              <a:avLst/>
            </a:prstGeom>
          </p:spPr>
        </p:pic>
        <p:pic>
          <p:nvPicPr>
            <p:cNvPr id="6" name="Picture 5">
              <a:extLst>
                <a:ext uri="{FF2B5EF4-FFF2-40B4-BE49-F238E27FC236}">
                  <a16:creationId xmlns:a16="http://schemas.microsoft.com/office/drawing/2014/main" id="{E38129B4-DF7A-77D7-BA1B-26D19B68B3C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0121" y="159657"/>
              <a:ext cx="1768968" cy="2891931"/>
            </a:xfrm>
            <a:prstGeom prst="rect">
              <a:avLst/>
            </a:prstGeom>
          </p:spPr>
        </p:pic>
        <p:pic>
          <p:nvPicPr>
            <p:cNvPr id="7" name="Picture 6">
              <a:extLst>
                <a:ext uri="{FF2B5EF4-FFF2-40B4-BE49-F238E27FC236}">
                  <a16:creationId xmlns:a16="http://schemas.microsoft.com/office/drawing/2014/main" id="{77B7F67F-1CCA-65E5-A1CA-1365AA6C5D5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204404" y="2917371"/>
              <a:ext cx="1971143" cy="2956716"/>
            </a:xfrm>
            <a:prstGeom prst="rect">
              <a:avLst/>
            </a:prstGeom>
          </p:spPr>
        </p:pic>
      </p:grpSp>
      <p:grpSp>
        <p:nvGrpSpPr>
          <p:cNvPr id="9" name="Group 8">
            <a:extLst>
              <a:ext uri="{FF2B5EF4-FFF2-40B4-BE49-F238E27FC236}">
                <a16:creationId xmlns:a16="http://schemas.microsoft.com/office/drawing/2014/main" id="{5945E1EE-3010-585B-3DCC-DACC11BB4E5D}"/>
              </a:ext>
            </a:extLst>
          </p:cNvPr>
          <p:cNvGrpSpPr/>
          <p:nvPr/>
        </p:nvGrpSpPr>
        <p:grpSpPr>
          <a:xfrm>
            <a:off x="9753" y="2273194"/>
            <a:ext cx="7013909" cy="4459250"/>
            <a:chOff x="-378845" y="4328578"/>
            <a:chExt cx="5941847" cy="3052171"/>
          </a:xfrm>
        </p:grpSpPr>
        <p:pic>
          <p:nvPicPr>
            <p:cNvPr id="11" name="Picture 10" descr="A box of crabs&#10;&#10;AI-generated content may be incorrect.">
              <a:extLst>
                <a:ext uri="{FF2B5EF4-FFF2-40B4-BE49-F238E27FC236}">
                  <a16:creationId xmlns:a16="http://schemas.microsoft.com/office/drawing/2014/main" id="{767F4D88-FD06-6EBD-D17F-FCBE9BEE96D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78845" y="4328578"/>
              <a:ext cx="2290433" cy="3052171"/>
            </a:xfrm>
            <a:prstGeom prst="rect">
              <a:avLst/>
            </a:prstGeom>
          </p:spPr>
        </p:pic>
        <p:pic>
          <p:nvPicPr>
            <p:cNvPr id="12" name="Picture 11" descr="A group of football players in a game&#10;&#10;AI-generated content may be incorrect.">
              <a:extLst>
                <a:ext uri="{FF2B5EF4-FFF2-40B4-BE49-F238E27FC236}">
                  <a16:creationId xmlns:a16="http://schemas.microsoft.com/office/drawing/2014/main" id="{38A799EC-F85D-E3F1-7CAF-C18D2B34B20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813131" y="4780740"/>
              <a:ext cx="3749871" cy="2600009"/>
            </a:xfrm>
            <a:prstGeom prst="rect">
              <a:avLst/>
            </a:prstGeom>
          </p:spPr>
        </p:pic>
      </p:grpSp>
      <p:pic>
        <p:nvPicPr>
          <p:cNvPr id="3" name="Picture 2">
            <a:extLst>
              <a:ext uri="{FF2B5EF4-FFF2-40B4-BE49-F238E27FC236}">
                <a16:creationId xmlns:a16="http://schemas.microsoft.com/office/drawing/2014/main" id="{3467DD07-EF35-9FF0-E3DC-69169E4884A0}"/>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a:off x="202364" y="83721"/>
            <a:ext cx="3534555" cy="3234091"/>
          </a:xfrm>
          <a:prstGeom prst="rect">
            <a:avLst/>
          </a:prstGeom>
        </p:spPr>
      </p:pic>
      <p:pic>
        <p:nvPicPr>
          <p:cNvPr id="1026" name="Picture 2" descr="Lieber Institute for Brain Development | LinkedIn">
            <a:extLst>
              <a:ext uri="{FF2B5EF4-FFF2-40B4-BE49-F238E27FC236}">
                <a16:creationId xmlns:a16="http://schemas.microsoft.com/office/drawing/2014/main" id="{E84E3BC8-64FC-2AF9-0C45-CEFCB7E954DE}"/>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5343825" y="4139959"/>
            <a:ext cx="2592485" cy="25924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Johns Hopkins School of Medicine Ranked #2 in Nation, Anesthesiology  Specialty Ranked #1: Greenwich Health: Medical Aesthetics Specialists">
            <a:extLst>
              <a:ext uri="{FF2B5EF4-FFF2-40B4-BE49-F238E27FC236}">
                <a16:creationId xmlns:a16="http://schemas.microsoft.com/office/drawing/2014/main" id="{9CEB746C-7B9A-C4A1-1AC6-C1F7919413ED}"/>
              </a:ext>
            </a:extLst>
          </p:cNvPr>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a:stretch>
            <a:fillRect/>
          </a:stretch>
        </p:blipFill>
        <p:spPr bwMode="auto">
          <a:xfrm>
            <a:off x="5288225" y="2730508"/>
            <a:ext cx="2703686" cy="172782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A group of people posing for a photo with a statue&#10;&#10;Description automatically generated">
            <a:extLst>
              <a:ext uri="{FF2B5EF4-FFF2-40B4-BE49-F238E27FC236}">
                <a16:creationId xmlns:a16="http://schemas.microsoft.com/office/drawing/2014/main" id="{8FB16894-8DAE-1BAC-A870-ACE1CCBA2C50}"/>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939001" y="-96879"/>
            <a:ext cx="4130134" cy="3097600"/>
          </a:xfrm>
          <a:prstGeom prst="rect">
            <a:avLst/>
          </a:prstGeom>
        </p:spPr>
      </p:pic>
    </p:spTree>
    <p:extLst>
      <p:ext uri="{BB962C8B-B14F-4D97-AF65-F5344CB8AC3E}">
        <p14:creationId xmlns:p14="http://schemas.microsoft.com/office/powerpoint/2010/main" val="4179106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H-FL_ph_so_14_MHSGraduation | Kyndall Nicholas delivers her… | Flickr">
            <a:extLst>
              <a:ext uri="{FF2B5EF4-FFF2-40B4-BE49-F238E27FC236}">
                <a16:creationId xmlns:a16="http://schemas.microsoft.com/office/drawing/2014/main" id="{6C734846-3349-C90F-2602-D9350BDDF74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1359" y="1378857"/>
            <a:ext cx="6097288" cy="371565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53800F3-ACF7-EA5E-5416-6EC4D8158E1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07700" y="638031"/>
            <a:ext cx="8572941" cy="5581937"/>
          </a:xfrm>
          <a:prstGeom prst="rect">
            <a:avLst/>
          </a:prstGeom>
        </p:spPr>
      </p:pic>
    </p:spTree>
    <p:extLst>
      <p:ext uri="{BB962C8B-B14F-4D97-AF65-F5344CB8AC3E}">
        <p14:creationId xmlns:p14="http://schemas.microsoft.com/office/powerpoint/2010/main" val="357115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683F7-6FFE-D2C5-2CC1-F891B571A9B5}"/>
              </a:ext>
            </a:extLst>
          </p:cNvPr>
          <p:cNvSpPr>
            <a:spLocks noGrp="1"/>
          </p:cNvSpPr>
          <p:nvPr>
            <p:ph type="title"/>
          </p:nvPr>
        </p:nvSpPr>
        <p:spPr>
          <a:xfrm>
            <a:off x="0" y="16606"/>
            <a:ext cx="12192000" cy="651051"/>
          </a:xfrm>
        </p:spPr>
        <p:txBody>
          <a:bodyPr>
            <a:normAutofit fontScale="90000"/>
          </a:bodyPr>
          <a:lstStyle/>
          <a:p>
            <a:r>
              <a:rPr lang="en-US" dirty="0"/>
              <a:t>1</a:t>
            </a:r>
            <a:r>
              <a:rPr lang="en-US" baseline="30000" dirty="0"/>
              <a:t>st</a:t>
            </a:r>
            <a:r>
              <a:rPr lang="en-US" dirty="0"/>
              <a:t> year: Excited to dance in a flash mob!</a:t>
            </a:r>
          </a:p>
        </p:txBody>
      </p:sp>
      <p:sp>
        <p:nvSpPr>
          <p:cNvPr id="3" name="Content Placeholder 2">
            <a:extLst>
              <a:ext uri="{FF2B5EF4-FFF2-40B4-BE49-F238E27FC236}">
                <a16:creationId xmlns:a16="http://schemas.microsoft.com/office/drawing/2014/main" id="{27952E4F-3B1B-776C-33CA-9399D8D291A7}"/>
              </a:ext>
            </a:extLst>
          </p:cNvPr>
          <p:cNvSpPr>
            <a:spLocks noGrp="1"/>
          </p:cNvSpPr>
          <p:nvPr>
            <p:ph idx="1"/>
          </p:nvPr>
        </p:nvSpPr>
        <p:spPr>
          <a:xfrm>
            <a:off x="101600" y="849086"/>
            <a:ext cx="11923486" cy="2703165"/>
          </a:xfrm>
        </p:spPr>
        <p:txBody>
          <a:bodyPr>
            <a:normAutofit lnSpcReduction="10000"/>
          </a:bodyPr>
          <a:lstStyle/>
          <a:p>
            <a:r>
              <a:rPr lang="en-US" dirty="0"/>
              <a:t>I am a suburban girl what is going on !!!!</a:t>
            </a:r>
          </a:p>
          <a:p>
            <a:r>
              <a:rPr lang="en-US" dirty="0"/>
              <a:t>Rotations (Dr. David Meaney, Dr. Kacy Cullen, Dr. Clementina Mesaros)</a:t>
            </a:r>
          </a:p>
          <a:p>
            <a:r>
              <a:rPr lang="en-US" dirty="0"/>
              <a:t>Classes (Cell 6000, Electrical Language of Cells, Systems Neuroscience, Journal Club, Theoretical Neuroscience)</a:t>
            </a:r>
          </a:p>
          <a:p>
            <a:r>
              <a:rPr lang="en-US" dirty="0"/>
              <a:t>Choosing a lab (Dr. Cullen with mentorship from Dr. Mesaros)– my project will be different from my rotation</a:t>
            </a:r>
          </a:p>
        </p:txBody>
      </p:sp>
      <p:pic>
        <p:nvPicPr>
          <p:cNvPr id="5" name="Picture 4">
            <a:extLst>
              <a:ext uri="{FF2B5EF4-FFF2-40B4-BE49-F238E27FC236}">
                <a16:creationId xmlns:a16="http://schemas.microsoft.com/office/drawing/2014/main" id="{DC1CACBD-67DD-9823-EFFC-777DB406D83F}"/>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763984" y="3116821"/>
            <a:ext cx="4731331" cy="3679897"/>
          </a:xfrm>
          <a:prstGeom prst="rect">
            <a:avLst/>
          </a:prstGeom>
        </p:spPr>
      </p:pic>
      <p:pic>
        <p:nvPicPr>
          <p:cNvPr id="1026" name="Picture 2" descr="20+ Thousand Flash Mob Royalty-Free Images, Stock Photos &amp; Pictures |  Shutterstock">
            <a:extLst>
              <a:ext uri="{FF2B5EF4-FFF2-40B4-BE49-F238E27FC236}">
                <a16:creationId xmlns:a16="http://schemas.microsoft.com/office/drawing/2014/main" id="{27AA4179-0270-A957-57AC-27A66F4B5BE1}"/>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a:fillRect/>
          </a:stretch>
        </p:blipFill>
        <p:spPr bwMode="auto">
          <a:xfrm>
            <a:off x="101600" y="3280065"/>
            <a:ext cx="5753108" cy="3516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3591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A575C4-1D66-1CA1-E778-8DED9BC0D388}"/>
              </a:ext>
            </a:extLst>
          </p:cNvPr>
          <p:cNvSpPr>
            <a:spLocks noGrp="1"/>
          </p:cNvSpPr>
          <p:nvPr>
            <p:ph idx="1"/>
          </p:nvPr>
        </p:nvSpPr>
        <p:spPr>
          <a:xfrm>
            <a:off x="395515" y="306117"/>
            <a:ext cx="10515600" cy="4351338"/>
          </a:xfrm>
        </p:spPr>
        <p:txBody>
          <a:bodyPr/>
          <a:lstStyle/>
          <a:p>
            <a:r>
              <a:rPr lang="en-US" dirty="0"/>
              <a:t>Completed PSPDG Science Communication Certificate</a:t>
            </a:r>
          </a:p>
          <a:p>
            <a:r>
              <a:rPr lang="en-US" dirty="0"/>
              <a:t>Left GTMS </a:t>
            </a:r>
          </a:p>
          <a:p>
            <a:r>
              <a:rPr lang="en-US" dirty="0"/>
              <a:t>Facilitated bonding for my cohort</a:t>
            </a:r>
          </a:p>
          <a:p>
            <a:r>
              <a:rPr lang="en-US" dirty="0"/>
              <a:t>Joined Black In Neuro Board</a:t>
            </a:r>
          </a:p>
          <a:p>
            <a:r>
              <a:rPr lang="en-US" dirty="0"/>
              <a:t>“Failed” Core II: Electrical Language of Cells </a:t>
            </a:r>
          </a:p>
          <a:p>
            <a:r>
              <a:rPr lang="en-US" dirty="0"/>
              <a:t>Made it through Cell 6000</a:t>
            </a:r>
          </a:p>
          <a:p>
            <a:r>
              <a:rPr lang="en-US" dirty="0"/>
              <a:t>Burned out and decided I was going to drop out</a:t>
            </a:r>
          </a:p>
          <a:p>
            <a:endParaRPr lang="en-US" dirty="0"/>
          </a:p>
        </p:txBody>
      </p:sp>
      <p:pic>
        <p:nvPicPr>
          <p:cNvPr id="5" name="Picture 4">
            <a:extLst>
              <a:ext uri="{FF2B5EF4-FFF2-40B4-BE49-F238E27FC236}">
                <a16:creationId xmlns:a16="http://schemas.microsoft.com/office/drawing/2014/main" id="{8EAA84C1-2F01-88B6-0F36-D4E8C88B4A3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53315" y="3998027"/>
            <a:ext cx="3967705" cy="2719798"/>
          </a:xfrm>
          <a:prstGeom prst="rect">
            <a:avLst/>
          </a:prstGeom>
        </p:spPr>
      </p:pic>
      <p:pic>
        <p:nvPicPr>
          <p:cNvPr id="7" name="Picture 6">
            <a:extLst>
              <a:ext uri="{FF2B5EF4-FFF2-40B4-BE49-F238E27FC236}">
                <a16:creationId xmlns:a16="http://schemas.microsoft.com/office/drawing/2014/main" id="{24248D96-A75A-D9CB-ADA6-7202A20F2D0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6216" y="4534319"/>
            <a:ext cx="5315223" cy="1524078"/>
          </a:xfrm>
          <a:prstGeom prst="rect">
            <a:avLst/>
          </a:prstGeom>
        </p:spPr>
      </p:pic>
      <p:pic>
        <p:nvPicPr>
          <p:cNvPr id="11" name="Picture 10">
            <a:extLst>
              <a:ext uri="{FF2B5EF4-FFF2-40B4-BE49-F238E27FC236}">
                <a16:creationId xmlns:a16="http://schemas.microsoft.com/office/drawing/2014/main" id="{1A781CAF-0A25-0B88-68DE-801637CAFDC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685309" y="4276028"/>
            <a:ext cx="2506691" cy="1766459"/>
          </a:xfrm>
          <a:prstGeom prst="rect">
            <a:avLst/>
          </a:prstGeom>
        </p:spPr>
      </p:pic>
    </p:spTree>
    <p:extLst>
      <p:ext uri="{BB962C8B-B14F-4D97-AF65-F5344CB8AC3E}">
        <p14:creationId xmlns:p14="http://schemas.microsoft.com/office/powerpoint/2010/main" val="4260587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1B032-C39F-3765-C1D4-0BC1D0BC188A}"/>
              </a:ext>
            </a:extLst>
          </p:cNvPr>
          <p:cNvSpPr>
            <a:spLocks noGrp="1"/>
          </p:cNvSpPr>
          <p:nvPr>
            <p:ph type="title"/>
          </p:nvPr>
        </p:nvSpPr>
        <p:spPr>
          <a:xfrm>
            <a:off x="87086" y="365125"/>
            <a:ext cx="12104914" cy="1325563"/>
          </a:xfrm>
        </p:spPr>
        <p:txBody>
          <a:bodyPr>
            <a:normAutofit/>
          </a:bodyPr>
          <a:lstStyle/>
          <a:p>
            <a:r>
              <a:rPr lang="en-US" sz="4000" dirty="0"/>
              <a:t>The Franklin Institute: Dr. Jayatri Das &amp; Dr. Darryl Williams</a:t>
            </a:r>
          </a:p>
        </p:txBody>
      </p:sp>
      <p:pic>
        <p:nvPicPr>
          <p:cNvPr id="5" name="Picture 4">
            <a:extLst>
              <a:ext uri="{FF2B5EF4-FFF2-40B4-BE49-F238E27FC236}">
                <a16:creationId xmlns:a16="http://schemas.microsoft.com/office/drawing/2014/main" id="{7B7BDB08-2164-7B53-FEDE-20322D0C1A0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5527" y="1827555"/>
            <a:ext cx="4057859" cy="4276945"/>
          </a:xfrm>
          <a:prstGeom prst="rect">
            <a:avLst/>
          </a:prstGeom>
        </p:spPr>
      </p:pic>
      <p:pic>
        <p:nvPicPr>
          <p:cNvPr id="7" name="Picture 6">
            <a:extLst>
              <a:ext uri="{FF2B5EF4-FFF2-40B4-BE49-F238E27FC236}">
                <a16:creationId xmlns:a16="http://schemas.microsoft.com/office/drawing/2014/main" id="{7CE3B111-90F0-8A61-33FB-B1ADAD0EC2F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68959" y="2103794"/>
            <a:ext cx="4029282" cy="4000706"/>
          </a:xfrm>
          <a:prstGeom prst="rect">
            <a:avLst/>
          </a:prstGeom>
        </p:spPr>
      </p:pic>
    </p:spTree>
    <p:extLst>
      <p:ext uri="{BB962C8B-B14F-4D97-AF65-F5344CB8AC3E}">
        <p14:creationId xmlns:p14="http://schemas.microsoft.com/office/powerpoint/2010/main" val="346493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8F471-6C8D-C37A-D9EA-FB71B75132F4}"/>
              </a:ext>
            </a:extLst>
          </p:cNvPr>
          <p:cNvSpPr>
            <a:spLocks noGrp="1"/>
          </p:cNvSpPr>
          <p:nvPr>
            <p:ph type="title"/>
          </p:nvPr>
        </p:nvSpPr>
        <p:spPr>
          <a:xfrm>
            <a:off x="119743" y="100132"/>
            <a:ext cx="10515600" cy="1325563"/>
          </a:xfrm>
        </p:spPr>
        <p:txBody>
          <a:bodyPr>
            <a:normAutofit/>
          </a:bodyPr>
          <a:lstStyle/>
          <a:p>
            <a:r>
              <a:rPr lang="en-US" dirty="0"/>
              <a:t>Lessons of 1</a:t>
            </a:r>
            <a:r>
              <a:rPr lang="en-US" baseline="30000" dirty="0"/>
              <a:t>st</a:t>
            </a:r>
            <a:r>
              <a:rPr lang="en-US" dirty="0"/>
              <a:t> year: Everyone is doing their own dance, but to the same music, I think?</a:t>
            </a:r>
          </a:p>
        </p:txBody>
      </p:sp>
      <p:sp>
        <p:nvSpPr>
          <p:cNvPr id="3" name="Content Placeholder 2">
            <a:extLst>
              <a:ext uri="{FF2B5EF4-FFF2-40B4-BE49-F238E27FC236}">
                <a16:creationId xmlns:a16="http://schemas.microsoft.com/office/drawing/2014/main" id="{B6ED8A8C-285C-E4A3-59B8-9D2C56053FB7}"/>
              </a:ext>
            </a:extLst>
          </p:cNvPr>
          <p:cNvSpPr>
            <a:spLocks noGrp="1"/>
          </p:cNvSpPr>
          <p:nvPr>
            <p:ph idx="1"/>
          </p:nvPr>
        </p:nvSpPr>
        <p:spPr>
          <a:xfrm>
            <a:off x="119743" y="1825625"/>
            <a:ext cx="4800599" cy="4517118"/>
          </a:xfrm>
        </p:spPr>
        <p:txBody>
          <a:bodyPr>
            <a:normAutofit/>
          </a:bodyPr>
          <a:lstStyle/>
          <a:p>
            <a:r>
              <a:rPr lang="en-US" dirty="0"/>
              <a:t>Build relationships, you never know who can be in your corner. PIs ARE NORMAL PEOPLE AND CAN HELP YOU TOO!</a:t>
            </a:r>
          </a:p>
          <a:p>
            <a:r>
              <a:rPr lang="en-US" dirty="0"/>
              <a:t>Don’t suffer alone, reach out.</a:t>
            </a:r>
          </a:p>
          <a:p>
            <a:r>
              <a:rPr lang="en-US" dirty="0"/>
              <a:t>It’s okay to cry… like really cry, but like I can do this????</a:t>
            </a:r>
          </a:p>
        </p:txBody>
      </p:sp>
      <p:pic>
        <p:nvPicPr>
          <p:cNvPr id="5" name="Picture 4">
            <a:extLst>
              <a:ext uri="{FF2B5EF4-FFF2-40B4-BE49-F238E27FC236}">
                <a16:creationId xmlns:a16="http://schemas.microsoft.com/office/drawing/2014/main" id="{32801AE5-C28B-19D2-013A-B7CC20E88FBC}"/>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8469086" y="1935417"/>
            <a:ext cx="3635376" cy="4696066"/>
          </a:xfrm>
          <a:prstGeom prst="rect">
            <a:avLst/>
          </a:prstGeom>
        </p:spPr>
      </p:pic>
      <p:pic>
        <p:nvPicPr>
          <p:cNvPr id="7" name="Picture 6">
            <a:extLst>
              <a:ext uri="{FF2B5EF4-FFF2-40B4-BE49-F238E27FC236}">
                <a16:creationId xmlns:a16="http://schemas.microsoft.com/office/drawing/2014/main" id="{EDBDEB58-08E3-8457-E957-1AF3AA0D094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21422" y="1935416"/>
            <a:ext cx="3095784" cy="4696066"/>
          </a:xfrm>
          <a:prstGeom prst="rect">
            <a:avLst/>
          </a:prstGeom>
        </p:spPr>
      </p:pic>
    </p:spTree>
    <p:extLst>
      <p:ext uri="{BB962C8B-B14F-4D97-AF65-F5344CB8AC3E}">
        <p14:creationId xmlns:p14="http://schemas.microsoft.com/office/powerpoint/2010/main" val="988711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0557C-7F83-EF09-014B-B71D9AAC356E}"/>
              </a:ext>
            </a:extLst>
          </p:cNvPr>
          <p:cNvSpPr>
            <a:spLocks noGrp="1"/>
          </p:cNvSpPr>
          <p:nvPr>
            <p:ph type="title"/>
          </p:nvPr>
        </p:nvSpPr>
        <p:spPr>
          <a:xfrm>
            <a:off x="326571" y="132897"/>
            <a:ext cx="11633200" cy="1325563"/>
          </a:xfrm>
        </p:spPr>
        <p:txBody>
          <a:bodyPr>
            <a:normAutofit/>
          </a:bodyPr>
          <a:lstStyle/>
          <a:p>
            <a:r>
              <a:rPr lang="en-US" dirty="0"/>
              <a:t>2</a:t>
            </a:r>
            <a:r>
              <a:rPr lang="en-US" baseline="30000" dirty="0"/>
              <a:t>nd</a:t>
            </a:r>
            <a:r>
              <a:rPr lang="en-US" dirty="0"/>
              <a:t> year: Everyone is listening to their own music, but like at least we are all are dancing, am I right?</a:t>
            </a:r>
          </a:p>
        </p:txBody>
      </p:sp>
      <p:sp>
        <p:nvSpPr>
          <p:cNvPr id="3" name="Content Placeholder 2">
            <a:extLst>
              <a:ext uri="{FF2B5EF4-FFF2-40B4-BE49-F238E27FC236}">
                <a16:creationId xmlns:a16="http://schemas.microsoft.com/office/drawing/2014/main" id="{1A09707B-E2E7-767E-2DC3-6B3610513259}"/>
              </a:ext>
            </a:extLst>
          </p:cNvPr>
          <p:cNvSpPr>
            <a:spLocks noGrp="1"/>
          </p:cNvSpPr>
          <p:nvPr>
            <p:ph idx="1"/>
          </p:nvPr>
        </p:nvSpPr>
        <p:spPr>
          <a:xfrm>
            <a:off x="108859" y="1613473"/>
            <a:ext cx="5878285" cy="1970540"/>
          </a:xfrm>
        </p:spPr>
        <p:txBody>
          <a:bodyPr>
            <a:normAutofit fontScale="92500" lnSpcReduction="10000"/>
          </a:bodyPr>
          <a:lstStyle/>
          <a:p>
            <a:r>
              <a:rPr lang="en-US" dirty="0"/>
              <a:t>Candidacy exam preparation</a:t>
            </a:r>
          </a:p>
          <a:p>
            <a:r>
              <a:rPr lang="en-US" dirty="0"/>
              <a:t>Continued classes/ Independent Study</a:t>
            </a:r>
          </a:p>
          <a:p>
            <a:r>
              <a:rPr lang="en-US" dirty="0"/>
              <a:t>Leadership positions-Outreach Chair of EE JUST</a:t>
            </a:r>
          </a:p>
        </p:txBody>
      </p:sp>
      <p:pic>
        <p:nvPicPr>
          <p:cNvPr id="7" name="Picture 6">
            <a:extLst>
              <a:ext uri="{FF2B5EF4-FFF2-40B4-BE49-F238E27FC236}">
                <a16:creationId xmlns:a16="http://schemas.microsoft.com/office/drawing/2014/main" id="{10F63F67-EF9C-800E-6073-6CCCB5F2AA4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04857" y="1405537"/>
            <a:ext cx="4937461" cy="5191513"/>
          </a:xfrm>
          <a:prstGeom prst="rect">
            <a:avLst/>
          </a:prstGeom>
        </p:spPr>
      </p:pic>
      <p:pic>
        <p:nvPicPr>
          <p:cNvPr id="2050" name="Picture 2" descr="What Are Artist–Themed Dance Parties Anyway? | 34th Street Magazine">
            <a:extLst>
              <a:ext uri="{FF2B5EF4-FFF2-40B4-BE49-F238E27FC236}">
                <a16:creationId xmlns:a16="http://schemas.microsoft.com/office/drawing/2014/main" id="{2F2C99DF-4003-5C5D-2008-A0B539F1EE7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7714" y="3695935"/>
            <a:ext cx="4740728" cy="3162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2869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D1297B-6D8F-1513-8CD9-F6297BE3A708}"/>
              </a:ext>
            </a:extLst>
          </p:cNvPr>
          <p:cNvSpPr>
            <a:spLocks noGrp="1"/>
          </p:cNvSpPr>
          <p:nvPr>
            <p:ph idx="1"/>
          </p:nvPr>
        </p:nvSpPr>
        <p:spPr>
          <a:xfrm>
            <a:off x="53966" y="420683"/>
            <a:ext cx="5194171" cy="3093590"/>
          </a:xfrm>
        </p:spPr>
        <p:txBody>
          <a:bodyPr>
            <a:normAutofit/>
          </a:bodyPr>
          <a:lstStyle/>
          <a:p>
            <a:r>
              <a:rPr lang="en-US" dirty="0"/>
              <a:t>Community Engagement—Community Engaged STEM graduate certificate program</a:t>
            </a:r>
          </a:p>
          <a:p>
            <a:r>
              <a:rPr lang="en-US" dirty="0"/>
              <a:t>STEM Scholars</a:t>
            </a:r>
          </a:p>
          <a:p>
            <a:r>
              <a:rPr lang="en-US" dirty="0"/>
              <a:t>The Franklin Institute Podcast</a:t>
            </a:r>
          </a:p>
        </p:txBody>
      </p:sp>
      <p:pic>
        <p:nvPicPr>
          <p:cNvPr id="6" name="Picture 5">
            <a:extLst>
              <a:ext uri="{FF2B5EF4-FFF2-40B4-BE49-F238E27FC236}">
                <a16:creationId xmlns:a16="http://schemas.microsoft.com/office/drawing/2014/main" id="{B3D2D8E9-4EDF-9630-6E36-EF45A21894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3624" y="3887547"/>
            <a:ext cx="6881877" cy="2638438"/>
          </a:xfrm>
          <a:prstGeom prst="rect">
            <a:avLst/>
          </a:prstGeom>
        </p:spPr>
      </p:pic>
      <p:pic>
        <p:nvPicPr>
          <p:cNvPr id="5" name="Picture 4">
            <a:extLst>
              <a:ext uri="{FF2B5EF4-FFF2-40B4-BE49-F238E27FC236}">
                <a16:creationId xmlns:a16="http://schemas.microsoft.com/office/drawing/2014/main" id="{CABC840A-4C23-BC4A-7C37-4C8C64D6094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80866" y="420683"/>
            <a:ext cx="4693728" cy="3594478"/>
          </a:xfrm>
          <a:prstGeom prst="rect">
            <a:avLst/>
          </a:prstGeom>
        </p:spPr>
      </p:pic>
      <p:pic>
        <p:nvPicPr>
          <p:cNvPr id="3074" name="Picture 2">
            <a:extLst>
              <a:ext uri="{FF2B5EF4-FFF2-40B4-BE49-F238E27FC236}">
                <a16:creationId xmlns:a16="http://schemas.microsoft.com/office/drawing/2014/main" id="{7975CAAE-C459-56FD-5A41-FAA19B8363B8}"/>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219959" y="4341586"/>
            <a:ext cx="4669972" cy="233498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a:extLst>
              <a:ext uri="{FF2B5EF4-FFF2-40B4-BE49-F238E27FC236}">
                <a16:creationId xmlns:a16="http://schemas.microsoft.com/office/drawing/2014/main" id="{9E291D30-796E-9436-A403-9334D88F222E}"/>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a:fillRect/>
          </a:stretch>
        </p:blipFill>
        <p:spPr bwMode="auto">
          <a:xfrm>
            <a:off x="5344885" y="238760"/>
            <a:ext cx="1875074" cy="3706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284686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96B24"/>
      </a:accent1>
      <a:accent2>
        <a:srgbClr val="4EA72E"/>
      </a:accent2>
      <a:accent3>
        <a:srgbClr val="156082"/>
      </a:accent3>
      <a:accent4>
        <a:srgbClr val="0F9ED5"/>
      </a:accent4>
      <a:accent5>
        <a:srgbClr val="A02B93"/>
      </a:accent5>
      <a:accent6>
        <a:srgbClr val="E97132"/>
      </a:accent6>
      <a:hlink>
        <a:srgbClr val="538D9D"/>
      </a:hlink>
      <a:folHlink>
        <a:srgbClr val="A5738E"/>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C0A3E416-13B0-4CFE-8B85-8989D8AEFB5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281</TotalTime>
  <Words>2876</Words>
  <Application>Microsoft Office PowerPoint</Application>
  <PresentationFormat>Widescreen</PresentationFormat>
  <Paragraphs>134</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Aptos</vt:lpstr>
      <vt:lpstr>Aptos Display</vt:lpstr>
      <vt:lpstr>Arial</vt:lpstr>
      <vt:lpstr>Office Theme</vt:lpstr>
      <vt:lpstr>Making the Most of Graduate School: A Dance to the Playlist of Continuous Uncertainty</vt:lpstr>
      <vt:lpstr>PowerPoint Presentation</vt:lpstr>
      <vt:lpstr>PowerPoint Presentation</vt:lpstr>
      <vt:lpstr>1st year: Excited to dance in a flash mob!</vt:lpstr>
      <vt:lpstr>PowerPoint Presentation</vt:lpstr>
      <vt:lpstr>The Franklin Institute: Dr. Jayatri Das &amp; Dr. Darryl Williams</vt:lpstr>
      <vt:lpstr>Lessons of 1st year: Everyone is doing their own dance, but to the same music, I think?</vt:lpstr>
      <vt:lpstr>2nd year: Everyone is listening to their own music, but like at least we are all are dancing, am I right?</vt:lpstr>
      <vt:lpstr>PowerPoint Presentation</vt:lpstr>
      <vt:lpstr>Candidacy Exam </vt:lpstr>
      <vt:lpstr>Lessons of 2nd year: Okay, no it wasn’t the same music, but that’s okay I finally found the music I like and have curated the perfect playlist</vt:lpstr>
      <vt:lpstr>3rd year: whose playlist is this?</vt:lpstr>
      <vt:lpstr>Lessons of 3rd year: Wow that was weird, but I at least like some of the songs, I think I can  dance to them still</vt:lpstr>
      <vt:lpstr>4th year: Okay, why did I think I could dance to this, I’d like to get back to my playlist please!</vt:lpstr>
      <vt:lpstr>4th year: Okay this is just the playlist I am going to have to work with it.</vt:lpstr>
      <vt:lpstr>5th year and beyond: Okay I think I have figured out my dance to this music! </vt:lpstr>
      <vt:lpstr>Overall lessons:</vt:lpstr>
      <vt:lpstr>Personal approach to the future: Enjoy the different playlists curated for me and see how the dance goes </vt:lpstr>
      <vt:lpstr>If you have any questions, feel free to reach out. I will literally meet with you and have friends in every program that can help you if not 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Nicholas, Kyndall</dc:creator>
  <cp:lastModifiedBy>Candace Cain</cp:lastModifiedBy>
  <cp:revision>76</cp:revision>
  <dcterms:created xsi:type="dcterms:W3CDTF">2025-08-05T15:51:11Z</dcterms:created>
  <dcterms:modified xsi:type="dcterms:W3CDTF">2025-08-19T15:20:14Z</dcterms:modified>
</cp:coreProperties>
</file>