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embeddedFontLst>
    <p:embeddedFont>
      <p:font typeface="Montserrat" panose="00000500000000000000" pitchFamily="2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2" roundtripDataSignature="AMtx7mjjS1YvDaHTs+ijrD24drYEtrKzf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-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5" Type="http://schemas.openxmlformats.org/officeDocument/2006/relationships/theme" Target="theme/theme1.xml"/><Relationship Id="rId4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56057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ctrTitle"/>
          </p:nvPr>
        </p:nvSpPr>
        <p:spPr>
          <a:xfrm>
            <a:off x="762000" y="1523999"/>
            <a:ext cx="10668000" cy="198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ubTitle" idx="1"/>
          </p:nvPr>
        </p:nvSpPr>
        <p:spPr>
          <a:xfrm>
            <a:off x="762000" y="3809999"/>
            <a:ext cx="10667998" cy="198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762000" y="401594"/>
            <a:ext cx="3048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6858000" y="6096000"/>
            <a:ext cx="457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9144000" y="401594"/>
            <a:ext cx="228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7791450" y="2457449"/>
            <a:ext cx="4572001" cy="27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2286000" y="0"/>
            <a:ext cx="4572000" cy="76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762000" y="401594"/>
            <a:ext cx="3048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6858000" y="6096000"/>
            <a:ext cx="457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9144000" y="401594"/>
            <a:ext cx="228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62000" y="1530351"/>
            <a:ext cx="10668000" cy="2279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62000" y="4589464"/>
            <a:ext cx="10668000" cy="1183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762000" y="401594"/>
            <a:ext cx="3048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6858000" y="6096000"/>
            <a:ext cx="457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9144000" y="401594"/>
            <a:ext cx="228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762000" y="1524000"/>
            <a:ext cx="9144000" cy="126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762000" y="3048000"/>
            <a:ext cx="4572000" cy="304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6858000" y="3048000"/>
            <a:ext cx="4572000" cy="304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762000" y="401594"/>
            <a:ext cx="3048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6858000" y="6096000"/>
            <a:ext cx="457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9144000" y="401594"/>
            <a:ext cx="228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762000" y="1527048"/>
            <a:ext cx="106680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762000" y="2285999"/>
            <a:ext cx="4572001" cy="761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762001" y="3059113"/>
            <a:ext cx="4572000" cy="303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6857998" y="2286000"/>
            <a:ext cx="4572001" cy="761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6858000" y="3059113"/>
            <a:ext cx="4571998" cy="303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762000" y="401594"/>
            <a:ext cx="3048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6858000" y="6096000"/>
            <a:ext cx="457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9144000" y="401594"/>
            <a:ext cx="228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762000" y="1524000"/>
            <a:ext cx="9144000" cy="38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762000" y="401594"/>
            <a:ext cx="3048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6858000" y="6096000"/>
            <a:ext cx="457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9144000" y="401594"/>
            <a:ext cx="228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762000" y="401594"/>
            <a:ext cx="3048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6858000" y="6096000"/>
            <a:ext cx="457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9144000" y="401594"/>
            <a:ext cx="228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762000" y="1524000"/>
            <a:ext cx="3821113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5334000" y="1524000"/>
            <a:ext cx="6096000" cy="38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762000" y="3048000"/>
            <a:ext cx="3821113" cy="304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762000" y="401594"/>
            <a:ext cx="3048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6858000" y="6096000"/>
            <a:ext cx="457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9144000" y="401594"/>
            <a:ext cx="228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762001" y="1524000"/>
            <a:ext cx="38100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5333999" y="1524000"/>
            <a:ext cx="6095999" cy="38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762001" y="3048000"/>
            <a:ext cx="3810000" cy="304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762000" y="401594"/>
            <a:ext cx="3048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6858000" y="6096000"/>
            <a:ext cx="457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9144000" y="401594"/>
            <a:ext cx="228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762000" y="1524000"/>
            <a:ext cx="9144000" cy="1523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4572000" y="-762000"/>
            <a:ext cx="3048000" cy="1066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762000" y="401594"/>
            <a:ext cx="3048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6858000" y="6096000"/>
            <a:ext cx="457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9144000" y="401594"/>
            <a:ext cx="228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762000" y="1524000"/>
            <a:ext cx="9144000" cy="126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762000" y="3047999"/>
            <a:ext cx="10668000" cy="3048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762000" y="401594"/>
            <a:ext cx="3048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6858000" y="6096000"/>
            <a:ext cx="457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9144000" y="401594"/>
            <a:ext cx="228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4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4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4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4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4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4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4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4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4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D6023F2D-EAAF-3289-7D9D-FF32422563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259" y="106497"/>
            <a:ext cx="6349741" cy="4321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Google Shape;90;p1">
            <a:extLst>
              <a:ext uri="{FF2B5EF4-FFF2-40B4-BE49-F238E27FC236}">
                <a16:creationId xmlns:a16="http://schemas.microsoft.com/office/drawing/2014/main" id="{9E831D02-B141-6D53-9753-E5B58EE9E6D5}"/>
              </a:ext>
            </a:extLst>
          </p:cNvPr>
          <p:cNvSpPr txBox="1"/>
          <p:nvPr/>
        </p:nvSpPr>
        <p:spPr>
          <a:xfrm>
            <a:off x="0" y="3257896"/>
            <a:ext cx="5335585" cy="202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 dirty="0">
                <a:solidFill>
                  <a:schemeClr val="bg1"/>
                </a:solidFill>
                <a:latin typeface="Montserrat"/>
                <a:ea typeface="Montserrat"/>
                <a:cs typeface="Montserrat"/>
                <a:sym typeface="Montserrat"/>
              </a:rPr>
              <a:t>Mission Statement</a:t>
            </a:r>
            <a:endParaRPr dirty="0">
              <a:solidFill>
                <a:schemeClr val="bg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342900" marR="0" lvl="0" indent="-2286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000"/>
              <a:buFont typeface="Montserrat"/>
              <a:buChar char="•"/>
            </a:pPr>
            <a:r>
              <a:rPr lang="en-US" sz="2000" i="0" u="sng" strike="noStrike" cap="none" dirty="0">
                <a:solidFill>
                  <a:schemeClr val="bg1"/>
                </a:solidFill>
                <a:latin typeface="Montserrat"/>
                <a:ea typeface="Montserrat"/>
                <a:cs typeface="Montserrat"/>
                <a:sym typeface="Montserrat"/>
              </a:rPr>
              <a:t>Collaborate</a:t>
            </a:r>
            <a:r>
              <a:rPr lang="en-US" sz="2000" i="0" u="none" strike="noStrike" cap="none" dirty="0">
                <a:solidFill>
                  <a:schemeClr val="bg1"/>
                </a:solidFill>
                <a:latin typeface="Montserrat"/>
                <a:ea typeface="Montserrat"/>
                <a:cs typeface="Montserrat"/>
                <a:sym typeface="Montserrat"/>
              </a:rPr>
              <a:t>  with other minority groups to celebrate diversity and intersectionality;</a:t>
            </a:r>
            <a:endParaRPr dirty="0">
              <a:solidFill>
                <a:schemeClr val="bg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342900" marR="0" lvl="0" indent="-2286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000"/>
              <a:buFont typeface="Montserrat"/>
              <a:buChar char="•"/>
            </a:pPr>
            <a:r>
              <a:rPr lang="en-US" sz="2000" i="0" u="sng" strike="noStrike" cap="none" dirty="0">
                <a:solidFill>
                  <a:schemeClr val="bg1"/>
                </a:solidFill>
                <a:latin typeface="Montserrat"/>
                <a:ea typeface="Montserrat"/>
                <a:cs typeface="Montserrat"/>
                <a:sym typeface="Montserrat"/>
              </a:rPr>
              <a:t>Provide safe space</a:t>
            </a:r>
            <a:r>
              <a:rPr lang="en-US" sz="2000" i="0" u="none" strike="noStrike" cap="none" dirty="0">
                <a:solidFill>
                  <a:schemeClr val="bg1"/>
                </a:solidFill>
                <a:latin typeface="Montserrat"/>
                <a:ea typeface="Montserrat"/>
                <a:cs typeface="Montserrat"/>
                <a:sym typeface="Montserrat"/>
              </a:rPr>
              <a:t> for our community;</a:t>
            </a:r>
            <a:endParaRPr dirty="0">
              <a:solidFill>
                <a:schemeClr val="bg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342900" marR="0" lvl="0" indent="-2286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000"/>
              <a:buFont typeface="Montserrat"/>
              <a:buChar char="•"/>
            </a:pPr>
            <a:r>
              <a:rPr lang="en-US" sz="2000" i="0" u="sng" strike="noStrike" cap="none" dirty="0">
                <a:solidFill>
                  <a:schemeClr val="bg1"/>
                </a:solidFill>
                <a:latin typeface="Montserrat"/>
                <a:ea typeface="Montserrat"/>
                <a:cs typeface="Montserrat"/>
                <a:sym typeface="Montserrat"/>
              </a:rPr>
              <a:t>Development</a:t>
            </a:r>
            <a:r>
              <a:rPr lang="en-US" sz="2000" i="0" u="none" strike="noStrike" cap="none" dirty="0">
                <a:solidFill>
                  <a:schemeClr val="bg1"/>
                </a:solidFill>
                <a:latin typeface="Montserrat"/>
                <a:ea typeface="Montserrat"/>
                <a:cs typeface="Montserrat"/>
                <a:sym typeface="Montserrat"/>
              </a:rPr>
              <a:t> of members: professional and academic.</a:t>
            </a:r>
            <a:endParaRPr dirty="0">
              <a:solidFill>
                <a:schemeClr val="bg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" name="Google Shape;91;p1">
            <a:extLst>
              <a:ext uri="{FF2B5EF4-FFF2-40B4-BE49-F238E27FC236}">
                <a16:creationId xmlns:a16="http://schemas.microsoft.com/office/drawing/2014/main" id="{6194DBB1-5A64-BE51-89A8-B140175F0FC0}"/>
              </a:ext>
            </a:extLst>
          </p:cNvPr>
          <p:cNvSpPr txBox="1"/>
          <p:nvPr/>
        </p:nvSpPr>
        <p:spPr>
          <a:xfrm>
            <a:off x="6971728" y="4271146"/>
            <a:ext cx="4405200" cy="95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Want to join our Slack?</a:t>
            </a:r>
            <a:endParaRPr sz="2000" b="1" i="0" u="none" strike="noStrike" cap="none" dirty="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" name="Google Shape;90;p1">
            <a:extLst>
              <a:ext uri="{FF2B5EF4-FFF2-40B4-BE49-F238E27FC236}">
                <a16:creationId xmlns:a16="http://schemas.microsoft.com/office/drawing/2014/main" id="{CEB488C7-65F8-3DB7-DA76-1B73479A2867}"/>
              </a:ext>
            </a:extLst>
          </p:cNvPr>
          <p:cNvSpPr txBox="1"/>
          <p:nvPr/>
        </p:nvSpPr>
        <p:spPr>
          <a:xfrm>
            <a:off x="312854" y="425324"/>
            <a:ext cx="5147368" cy="37899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900" b="1" i="0" u="sng" strike="noStrike" cap="none" dirty="0">
                <a:solidFill>
                  <a:schemeClr val="bg1"/>
                </a:solidFill>
                <a:latin typeface="Montserrat"/>
                <a:ea typeface="Montserrat"/>
                <a:cs typeface="Montserrat"/>
                <a:sym typeface="Montserrat"/>
              </a:rPr>
              <a:t>LTBGS @ Penn</a:t>
            </a: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600" b="1" i="0" u="none" strike="noStrike" cap="none" dirty="0">
              <a:solidFill>
                <a:schemeClr val="bg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 dirty="0">
                <a:solidFill>
                  <a:schemeClr val="bg1"/>
                </a:solidFill>
                <a:latin typeface="Montserrat"/>
                <a:ea typeface="Montserrat"/>
                <a:cs typeface="Montserrat"/>
                <a:sym typeface="Montserrat"/>
              </a:rPr>
              <a:t>A collection of queer and allied students at Penn</a:t>
            </a:r>
          </a:p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900" dirty="0">
              <a:solidFill>
                <a:schemeClr val="bg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 dirty="0">
                <a:solidFill>
                  <a:schemeClr val="bg1"/>
                </a:solidFill>
                <a:latin typeface="Montserrat"/>
                <a:ea typeface="Montserrat"/>
                <a:cs typeface="Montserrat"/>
                <a:sym typeface="Montserrat"/>
              </a:rPr>
              <a:t>Run by BGS students with events geared towards generating community amongst queer students, post-docs, and faculty </a:t>
            </a:r>
          </a:p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900" dirty="0">
              <a:solidFill>
                <a:schemeClr val="bg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chemeClr val="bg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18E6F1B-3B7E-E9DE-79CC-AB90DBD58C18}"/>
              </a:ext>
            </a:extLst>
          </p:cNvPr>
          <p:cNvGrpSpPr/>
          <p:nvPr/>
        </p:nvGrpSpPr>
        <p:grpSpPr>
          <a:xfrm>
            <a:off x="-271175" y="5355133"/>
            <a:ext cx="8655275" cy="1981061"/>
            <a:chOff x="-377522" y="3465368"/>
            <a:chExt cx="8655275" cy="1981061"/>
          </a:xfrm>
        </p:grpSpPr>
        <p:sp>
          <p:nvSpPr>
            <p:cNvPr id="8" name="Google Shape;92;p1">
              <a:extLst>
                <a:ext uri="{FF2B5EF4-FFF2-40B4-BE49-F238E27FC236}">
                  <a16:creationId xmlns:a16="http://schemas.microsoft.com/office/drawing/2014/main" id="{4A446220-7CBF-D187-D316-9604BB971B62}"/>
                </a:ext>
              </a:extLst>
            </p:cNvPr>
            <p:cNvSpPr txBox="1"/>
            <p:nvPr/>
          </p:nvSpPr>
          <p:spPr>
            <a:xfrm>
              <a:off x="0" y="3465368"/>
              <a:ext cx="6671700" cy="450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b="1" i="0" u="none" strike="noStrike" cap="none" dirty="0">
                  <a:solidFill>
                    <a:schemeClr val="bg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Some previous and recurring events</a:t>
              </a:r>
              <a:endParaRPr sz="2400" i="0" u="sng" strike="noStrike" cap="none" dirty="0">
                <a:solidFill>
                  <a:schemeClr val="bg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marL="342900" marR="0" lvl="0" indent="-76200" algn="ctr" rtl="0">
                <a:lnSpc>
                  <a:spcPct val="90000"/>
                </a:lnSpc>
                <a:spcBef>
                  <a:spcPts val="60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endParaRPr sz="2400" i="0" u="none" strike="noStrike" cap="none" dirty="0">
                <a:solidFill>
                  <a:schemeClr val="bg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9" name="Google Shape;93;p1">
              <a:extLst>
                <a:ext uri="{FF2B5EF4-FFF2-40B4-BE49-F238E27FC236}">
                  <a16:creationId xmlns:a16="http://schemas.microsoft.com/office/drawing/2014/main" id="{9FEBF8ED-A1C5-4172-021D-4BE67AA4DBD1}"/>
                </a:ext>
              </a:extLst>
            </p:cNvPr>
            <p:cNvSpPr txBox="1"/>
            <p:nvPr/>
          </p:nvSpPr>
          <p:spPr>
            <a:xfrm>
              <a:off x="-377522" y="3972139"/>
              <a:ext cx="5031600" cy="1433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rmAutofit/>
            </a:bodyPr>
            <a:lstStyle/>
            <a:p>
              <a:pPr marL="457200" marR="0" lvl="0" indent="-3429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ts val="2000"/>
                <a:buFont typeface="Montserrat"/>
                <a:buChar char="•"/>
              </a:pPr>
              <a:r>
                <a:rPr lang="en-US" sz="2000" i="0" u="none" strike="noStrike" cap="none" dirty="0">
                  <a:solidFill>
                    <a:schemeClr val="bg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Queer in </a:t>
              </a:r>
              <a:r>
                <a:rPr lang="en-US" sz="2000" i="0" u="none" strike="noStrike" cap="none" dirty="0" err="1">
                  <a:solidFill>
                    <a:schemeClr val="bg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STEMinar</a:t>
              </a:r>
              <a:r>
                <a:rPr lang="en-US" sz="2000" i="0" u="none" strike="noStrike" cap="none" dirty="0">
                  <a:solidFill>
                    <a:schemeClr val="bg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series   </a:t>
              </a:r>
              <a:endParaRPr dirty="0">
                <a:solidFill>
                  <a:schemeClr val="bg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marL="457200" marR="0" lvl="0" indent="-342900" algn="l" rtl="0">
                <a:lnSpc>
                  <a:spcPct val="90000"/>
                </a:lnSpc>
                <a:spcBef>
                  <a:spcPts val="600"/>
                </a:spcBef>
                <a:spcAft>
                  <a:spcPts val="0"/>
                </a:spcAft>
                <a:buSzPts val="2000"/>
                <a:buFont typeface="Montserrat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Friendsgiving</a:t>
              </a:r>
              <a:endParaRPr lang="en-US" dirty="0">
                <a:solidFill>
                  <a:schemeClr val="bg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marL="342900" marR="0" lvl="0" indent="-101600" algn="l" rtl="0">
                <a:lnSpc>
                  <a:spcPct val="90000"/>
                </a:lnSpc>
                <a:spcBef>
                  <a:spcPts val="60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Arial"/>
                <a:buNone/>
              </a:pPr>
              <a:endParaRPr sz="2000" i="0" u="sng" strike="noStrike" cap="none" dirty="0">
                <a:solidFill>
                  <a:schemeClr val="bg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marL="342900" marR="0" lvl="0" indent="-101600" algn="l" rtl="0">
                <a:lnSpc>
                  <a:spcPct val="90000"/>
                </a:lnSpc>
                <a:spcBef>
                  <a:spcPts val="60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Arial"/>
                <a:buNone/>
              </a:pPr>
              <a:endParaRPr sz="2000" i="0" u="none" strike="noStrike" cap="none" dirty="0">
                <a:solidFill>
                  <a:schemeClr val="bg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10" name="Google Shape;94;p1">
              <a:extLst>
                <a:ext uri="{FF2B5EF4-FFF2-40B4-BE49-F238E27FC236}">
                  <a16:creationId xmlns:a16="http://schemas.microsoft.com/office/drawing/2014/main" id="{7525A78F-DAEE-D390-1507-718FE457370F}"/>
                </a:ext>
              </a:extLst>
            </p:cNvPr>
            <p:cNvSpPr txBox="1"/>
            <p:nvPr/>
          </p:nvSpPr>
          <p:spPr>
            <a:xfrm>
              <a:off x="3701553" y="3943429"/>
              <a:ext cx="4576200" cy="1503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114300" marR="0" lvl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SzPts val="2000"/>
              </a:pPr>
              <a:r>
                <a:rPr lang="en-US" sz="2000" dirty="0">
                  <a:solidFill>
                    <a:schemeClr val="bg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Queer Jeopardy</a:t>
              </a:r>
            </a:p>
            <a:p>
              <a:pPr marL="114300"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2000"/>
              </a:pPr>
              <a:r>
                <a:rPr lang="en-US" sz="2000" dirty="0">
                  <a:solidFill>
                    <a:schemeClr val="bg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Self-care Week</a:t>
              </a:r>
            </a:p>
          </p:txBody>
        </p:sp>
      </p:grpSp>
      <p:pic>
        <p:nvPicPr>
          <p:cNvPr id="3" name="Picture 2" descr="A qr code with black squares&#10;&#10;AI-generated content may be incorrect.">
            <a:extLst>
              <a:ext uri="{FF2B5EF4-FFF2-40B4-BE49-F238E27FC236}">
                <a16:creationId xmlns:a16="http://schemas.microsoft.com/office/drawing/2014/main" id="{595FC5D1-3833-6F21-5BD2-1E69CC1328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01521" y="4746946"/>
            <a:ext cx="1945613" cy="1945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034508"/>
      </p:ext>
    </p:extLst>
  </p:cSld>
  <p:clrMapOvr>
    <a:masterClrMapping/>
  </p:clrMapOvr>
</p:sld>
</file>

<file path=ppt/theme/theme1.xml><?xml version="1.0" encoding="utf-8"?>
<a:theme xmlns:a="http://schemas.openxmlformats.org/drawingml/2006/main" name="TornVTI">
  <a:themeElements>
    <a:clrScheme name="Custom 1">
      <a:dk1>
        <a:srgbClr val="000000"/>
      </a:dk1>
      <a:lt1>
        <a:srgbClr val="FFFFFF"/>
      </a:lt1>
      <a:dk2>
        <a:srgbClr val="131523"/>
      </a:dk2>
      <a:lt2>
        <a:srgbClr val="E7E6E6"/>
      </a:lt2>
      <a:accent1>
        <a:srgbClr val="3FB96C"/>
      </a:accent1>
      <a:accent2>
        <a:srgbClr val="699EFA"/>
      </a:accent2>
      <a:accent3>
        <a:srgbClr val="8039C1"/>
      </a:accent3>
      <a:accent4>
        <a:srgbClr val="D1971A"/>
      </a:accent4>
      <a:accent5>
        <a:srgbClr val="E62B59"/>
      </a:accent5>
      <a:accent6>
        <a:srgbClr val="9CA2AB"/>
      </a:accent6>
      <a:hlink>
        <a:srgbClr val="FFFFFF"/>
      </a:hlink>
      <a:folHlink>
        <a:srgbClr val="57618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79</Words>
  <Application>Microsoft Office PowerPoint</Application>
  <PresentationFormat>Widescreen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Montserrat</vt:lpstr>
      <vt:lpstr>TornVTI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Shivesh Ghura</dc:creator>
  <cp:lastModifiedBy>Davis, Mara R</cp:lastModifiedBy>
  <cp:revision>4</cp:revision>
  <dcterms:created xsi:type="dcterms:W3CDTF">2020-08-17T16:37:10Z</dcterms:created>
  <dcterms:modified xsi:type="dcterms:W3CDTF">2025-08-11T19:59:36Z</dcterms:modified>
</cp:coreProperties>
</file>