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Quantico"/>
      <p:regular r:id="rId13"/>
      <p:bold r:id="rId14"/>
      <p:italic r:id="rId15"/>
      <p:boldItalic r:id="rId16"/>
    </p:embeddedFon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antico-regular.fntdata"/><Relationship Id="rId12" Type="http://schemas.openxmlformats.org/officeDocument/2006/relationships/slide" Target="slides/slide7.xml"/><Relationship Id="rId15" Type="http://schemas.openxmlformats.org/officeDocument/2006/relationships/font" Target="fonts/Quantico-italic.fntdata"/><Relationship Id="rId14" Type="http://schemas.openxmlformats.org/officeDocument/2006/relationships/font" Target="fonts/Quantico-bold.fntdata"/><Relationship Id="rId17" Type="http://schemas.openxmlformats.org/officeDocument/2006/relationships/font" Target="fonts/Raleway-regular.fntdata"/><Relationship Id="rId16" Type="http://schemas.openxmlformats.org/officeDocument/2006/relationships/font" Target="fonts/Quantico-boldItalic.fntdata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dfd7188c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dfd7188c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dfd7188cd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dfd7188cd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388425ab6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388425ab6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56155c2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56155c2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1feabe7d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71feabe7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dfd7188cd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dfd7188cd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BLANK_1_1_1_1_1_1_1_1_1_1_1_1_1_1_1_1_1">
    <p:bg>
      <p:bgPr>
        <a:solidFill>
          <a:schemeClr val="accent5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696050" y="619550"/>
            <a:ext cx="8448000" cy="452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930700" y="619550"/>
            <a:ext cx="4213200" cy="45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58" name="Google Shape;58;p13"/>
          <p:cNvSpPr/>
          <p:nvPr>
            <p:ph idx="2" type="pic"/>
          </p:nvPr>
        </p:nvSpPr>
        <p:spPr>
          <a:xfrm flipH="1">
            <a:off x="4930693" y="61955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929475" y="914400"/>
            <a:ext cx="3633000" cy="10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5500"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60" name="Google Shape;60;p13"/>
          <p:cNvSpPr/>
          <p:nvPr>
            <p:ph idx="3" type="pic"/>
          </p:nvPr>
        </p:nvSpPr>
        <p:spPr>
          <a:xfrm flipH="1">
            <a:off x="696043" y="2125400"/>
            <a:ext cx="21291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61" name="Google Shape;61;p13"/>
          <p:cNvSpPr/>
          <p:nvPr>
            <p:ph idx="4" type="pic"/>
          </p:nvPr>
        </p:nvSpPr>
        <p:spPr>
          <a:xfrm flipH="1">
            <a:off x="4930693" y="3635300"/>
            <a:ext cx="2100300" cy="151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62" name="Google Shape;62;p13"/>
          <p:cNvSpPr txBox="1"/>
          <p:nvPr>
            <p:ph idx="5" type="title"/>
          </p:nvPr>
        </p:nvSpPr>
        <p:spPr>
          <a:xfrm>
            <a:off x="7243093" y="851546"/>
            <a:ext cx="1696500" cy="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6" type="title"/>
          </p:nvPr>
        </p:nvSpPr>
        <p:spPr>
          <a:xfrm>
            <a:off x="3257860" y="2361757"/>
            <a:ext cx="1696500" cy="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7" type="title"/>
          </p:nvPr>
        </p:nvSpPr>
        <p:spPr>
          <a:xfrm>
            <a:off x="7229582" y="3878226"/>
            <a:ext cx="1696500" cy="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b="1"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257120" y="2663823"/>
            <a:ext cx="15789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8" type="body"/>
          </p:nvPr>
        </p:nvSpPr>
        <p:spPr>
          <a:xfrm>
            <a:off x="7237317" y="4178575"/>
            <a:ext cx="17844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9" type="body"/>
          </p:nvPr>
        </p:nvSpPr>
        <p:spPr>
          <a:xfrm>
            <a:off x="7246218" y="1157300"/>
            <a:ext cx="16800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4">
  <p:cSld name="CUSTOM_15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 amt="10000"/>
          </a:blip>
          <a:srcRect b="0" l="789" r="12434" t="0"/>
          <a:stretch/>
        </p:blipFill>
        <p:spPr>
          <a:xfrm>
            <a:off x="0" y="-125"/>
            <a:ext cx="6696900" cy="51435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type="title"/>
          </p:nvPr>
        </p:nvSpPr>
        <p:spPr>
          <a:xfrm>
            <a:off x="7055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2" type="title"/>
          </p:nvPr>
        </p:nvSpPr>
        <p:spPr>
          <a:xfrm>
            <a:off x="7055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3" type="title"/>
          </p:nvPr>
        </p:nvSpPr>
        <p:spPr>
          <a:xfrm>
            <a:off x="34617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4" type="title"/>
          </p:nvPr>
        </p:nvSpPr>
        <p:spPr>
          <a:xfrm>
            <a:off x="34617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5" type="title"/>
          </p:nvPr>
        </p:nvSpPr>
        <p:spPr>
          <a:xfrm>
            <a:off x="6219150" y="39343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6" type="title"/>
          </p:nvPr>
        </p:nvSpPr>
        <p:spPr>
          <a:xfrm>
            <a:off x="6219150" y="2635250"/>
            <a:ext cx="22479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7" type="title"/>
          </p:nvPr>
        </p:nvSpPr>
        <p:spPr>
          <a:xfrm>
            <a:off x="430209" y="907725"/>
            <a:ext cx="6815400" cy="1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b="1" sz="48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_1_1_1_1_1_1"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99900" y="99900"/>
            <a:ext cx="8944200" cy="49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52300" y="252300"/>
            <a:ext cx="8639400" cy="46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04700" y="404700"/>
            <a:ext cx="8334600" cy="432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57100" y="557100"/>
            <a:ext cx="8029800" cy="40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941650" y="795275"/>
            <a:ext cx="2861400" cy="8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2400">
                <a:solidFill>
                  <a:schemeClr val="accent6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2" type="title"/>
          </p:nvPr>
        </p:nvSpPr>
        <p:spPr>
          <a:xfrm>
            <a:off x="4399600" y="835425"/>
            <a:ext cx="27036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3" type="title"/>
          </p:nvPr>
        </p:nvSpPr>
        <p:spPr>
          <a:xfrm>
            <a:off x="6496050" y="835425"/>
            <a:ext cx="27036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4" type="title"/>
          </p:nvPr>
        </p:nvSpPr>
        <p:spPr>
          <a:xfrm>
            <a:off x="4385600" y="2797575"/>
            <a:ext cx="27036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5" type="title"/>
          </p:nvPr>
        </p:nvSpPr>
        <p:spPr>
          <a:xfrm>
            <a:off x="6496050" y="2797575"/>
            <a:ext cx="27036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2200">
                <a:solidFill>
                  <a:schemeClr val="accent3"/>
                </a:solidFill>
                <a:latin typeface="Quantico"/>
                <a:ea typeface="Quantico"/>
                <a:cs typeface="Quantico"/>
                <a:sym typeface="Quantico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6" type="title"/>
          </p:nvPr>
        </p:nvSpPr>
        <p:spPr>
          <a:xfrm>
            <a:off x="4423700" y="1379550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7" type="title"/>
          </p:nvPr>
        </p:nvSpPr>
        <p:spPr>
          <a:xfrm>
            <a:off x="6562725" y="1379550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8" type="title"/>
          </p:nvPr>
        </p:nvSpPr>
        <p:spPr>
          <a:xfrm>
            <a:off x="4423700" y="3341700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9" type="title"/>
          </p:nvPr>
        </p:nvSpPr>
        <p:spPr>
          <a:xfrm>
            <a:off x="6562725" y="3341688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3" type="title"/>
          </p:nvPr>
        </p:nvSpPr>
        <p:spPr>
          <a:xfrm>
            <a:off x="966700" y="1417525"/>
            <a:ext cx="2072700" cy="17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100"/>
              <a:buFont typeface="Lato"/>
              <a:buNone/>
              <a:defRPr sz="1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epurvis@pennmedicine.upenn.edu" TargetMode="External"/><Relationship Id="rId4" Type="http://schemas.openxmlformats.org/officeDocument/2006/relationships/hyperlink" Target="https://www.med.upenn.edu/cesc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698250" y="1008400"/>
            <a:ext cx="7737900" cy="35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Community-Engaged STEM Certificate Program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FE2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FE2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CFE2F3"/>
                </a:solidFill>
                <a:latin typeface="Lato"/>
                <a:ea typeface="Lato"/>
                <a:cs typeface="Lato"/>
                <a:sym typeface="Lato"/>
              </a:rPr>
              <a:t>Lori Flanag</a:t>
            </a:r>
            <a:r>
              <a:rPr lang="en" sz="1800">
                <a:solidFill>
                  <a:srgbClr val="CFE2F3"/>
                </a:solidFill>
                <a:latin typeface="Lato"/>
                <a:ea typeface="Lato"/>
                <a:cs typeface="Lato"/>
                <a:sym typeface="Lato"/>
              </a:rPr>
              <a:t>an-</a:t>
            </a:r>
            <a:r>
              <a:rPr b="0" lang="en" sz="1800">
                <a:solidFill>
                  <a:srgbClr val="CFE2F3"/>
                </a:solidFill>
                <a:latin typeface="Lato"/>
                <a:ea typeface="Lato"/>
                <a:cs typeface="Lato"/>
                <a:sym typeface="Lato"/>
              </a:rPr>
              <a:t>Cato, PhD</a:t>
            </a:r>
            <a:endParaRPr b="0" sz="1800">
              <a:solidFill>
                <a:srgbClr val="CFE2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CFE2F3"/>
                </a:solidFill>
                <a:latin typeface="Lato"/>
                <a:ea typeface="Lato"/>
                <a:cs typeface="Lato"/>
                <a:sym typeface="Lato"/>
              </a:rPr>
              <a:t>Certificate Director</a:t>
            </a:r>
            <a:endParaRPr b="0" sz="1800">
              <a:solidFill>
                <a:srgbClr val="CFE2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university-wide graduate certificate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11700" y="1111300"/>
            <a:ext cx="8644500" cy="38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Why? 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chemeClr val="accent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 scientific community has a responsibility to the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broad spectrum of our society for 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better </a:t>
            </a:r>
            <a:r>
              <a:rPr lang="en" sz="1500" u="sng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access to basic STEM and biomedical advances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sz="1500">
              <a:solidFill>
                <a:schemeClr val="accent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How?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500">
              <a:solidFill>
                <a:schemeClr val="accent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This educational program </a:t>
            </a:r>
            <a:r>
              <a:rPr lang="en" sz="1500" u="sng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invests in students the skills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needed to collaborate with community partners, especially underserved groups, to improve science and biomedical literacy.</a:t>
            </a:r>
            <a:endParaRPr sz="1500">
              <a:solidFill>
                <a:schemeClr val="accent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16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Who? </a:t>
            </a:r>
            <a:endParaRPr sz="1816">
              <a:solidFill>
                <a:schemeClr val="accent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program is led by a team of </a:t>
            </a:r>
            <a:r>
              <a:rPr lang="en" sz="1500" u="sng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community-engaged faculty advisors</a:t>
            </a:r>
            <a:r>
              <a:rPr lang="en" sz="1500">
                <a:solidFill>
                  <a:schemeClr val="accent5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including UPENN clinicians and basic scientists.</a:t>
            </a:r>
            <a:endParaRPr sz="1500">
              <a:solidFill>
                <a:schemeClr val="accent5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Certificate Requirements: Four components 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690225" y="20710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4535300" y="2107275"/>
            <a:ext cx="1725300" cy="1798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Seminar Participation</a:t>
            </a:r>
            <a:endParaRPr sz="1200">
              <a:solidFill>
                <a:srgbClr val="0000FF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6353400" y="2107275"/>
            <a:ext cx="1725300" cy="1798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Capstone Project</a:t>
            </a:r>
            <a:endParaRPr sz="1200">
              <a:solidFill>
                <a:srgbClr val="9900FF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2717200" y="2107275"/>
            <a:ext cx="1725300" cy="1798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Community Engagement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899100" y="2107275"/>
            <a:ext cx="1725300" cy="1798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Courses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 flipH="1" rot="5400000">
            <a:off x="4338150" y="593025"/>
            <a:ext cx="1872600" cy="2105700"/>
          </a:xfrm>
          <a:prstGeom prst="snip1Rect">
            <a:avLst>
              <a:gd fmla="val 1545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8" name="Google Shape;118;p19"/>
          <p:cNvSpPr/>
          <p:nvPr/>
        </p:nvSpPr>
        <p:spPr>
          <a:xfrm flipH="1" rot="5400000">
            <a:off x="6445650" y="2466025"/>
            <a:ext cx="1869000" cy="2105700"/>
          </a:xfrm>
          <a:prstGeom prst="snip1Rect">
            <a:avLst>
              <a:gd fmla="val 1545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ntico"/>
              <a:ea typeface="Quantico"/>
              <a:cs typeface="Quantico"/>
              <a:sym typeface="Quantico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902325" y="775600"/>
            <a:ext cx="2861400" cy="8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lang="en">
                <a:solidFill>
                  <a:schemeClr val="accent5"/>
                </a:solidFill>
              </a:rPr>
              <a:t>Milestones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13" type="title"/>
          </p:nvPr>
        </p:nvSpPr>
        <p:spPr>
          <a:xfrm>
            <a:off x="966700" y="1417525"/>
            <a:ext cx="2741100" cy="26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90"/>
              <a:buNone/>
            </a:pPr>
            <a:r>
              <a:rPr lang="en" sz="1380"/>
              <a:t>Participation in the Bridging the Gaps program heavily overlaps with requirements for Penn’s graduate certificate in Community-Engaged STEM. </a:t>
            </a:r>
            <a:endParaRPr sz="13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13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90"/>
              <a:buNone/>
            </a:pPr>
            <a:r>
              <a:t/>
            </a:r>
            <a:endParaRPr sz="1080"/>
          </a:p>
        </p:txBody>
      </p:sp>
      <p:sp>
        <p:nvSpPr>
          <p:cNvPr id="121" name="Google Shape;121;p19"/>
          <p:cNvSpPr txBox="1"/>
          <p:nvPr>
            <p:ph idx="6" type="title"/>
          </p:nvPr>
        </p:nvSpPr>
        <p:spPr>
          <a:xfrm>
            <a:off x="4423700" y="1379550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Coursework: </a:t>
            </a:r>
            <a:endParaRPr b="1" sz="1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1) </a:t>
            </a: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Biomedical Research in the Urban Curriculum.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Elective.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258333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399597" y="835425"/>
            <a:ext cx="17037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3" type="title"/>
          </p:nvPr>
        </p:nvSpPr>
        <p:spPr>
          <a:xfrm>
            <a:off x="6496050" y="835425"/>
            <a:ext cx="18567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rPr lang="en"/>
              <a:t>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8" type="title"/>
          </p:nvPr>
        </p:nvSpPr>
        <p:spPr>
          <a:xfrm>
            <a:off x="4423700" y="3341700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Research Seminar: </a:t>
            </a: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Mondays each month at noon, lunch provided.  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10000"/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4385600" y="2797575"/>
            <a:ext cx="1776300" cy="4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rPr lang="en"/>
              <a:t>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5" type="title"/>
          </p:nvPr>
        </p:nvSpPr>
        <p:spPr>
          <a:xfrm>
            <a:off x="6496050" y="2797575"/>
            <a:ext cx="1703700" cy="4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rPr lang="en"/>
              <a:t>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36363"/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7" type="title"/>
          </p:nvPr>
        </p:nvSpPr>
        <p:spPr>
          <a:xfrm>
            <a:off x="6562725" y="1379550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Engagement: </a:t>
            </a: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Forty hours of mentored work in the community.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19"/>
          <p:cNvSpPr txBox="1"/>
          <p:nvPr>
            <p:ph idx="9" type="title"/>
          </p:nvPr>
        </p:nvSpPr>
        <p:spPr>
          <a:xfrm>
            <a:off x="6562725" y="3341688"/>
            <a:ext cx="17037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Capstone Project: </a:t>
            </a: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 work that moves community-engaged STEM initiatives forward.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941650" y="795275"/>
            <a:ext cx="2861400" cy="8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Education, Health, Environment</a:t>
            </a:r>
            <a:endParaRPr/>
          </a:p>
        </p:txBody>
      </p:sp>
      <p:pic>
        <p:nvPicPr>
          <p:cNvPr id="134" name="Google Shape;134;p20" title="Screenshot 2025-08-19 at 11.18.5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219" y="2250225"/>
            <a:ext cx="1266675" cy="20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title="Screenshot 2025-08-19 at 11.20.10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675" y="1081025"/>
            <a:ext cx="1178850" cy="172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title="Screenshot 2025-08-19 at 11.23.22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1624" y="3444950"/>
            <a:ext cx="2365681" cy="7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title="Screenshot 2025-08-19 at 11.25.26 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4573" y="1081025"/>
            <a:ext cx="1814945" cy="13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 title="Screenshot 2025-08-19 at 11.27.29 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8024" y="2822775"/>
            <a:ext cx="1698750" cy="1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2" type="title"/>
          </p:nvPr>
        </p:nvSpPr>
        <p:spPr>
          <a:xfrm>
            <a:off x="508850" y="2348875"/>
            <a:ext cx="6149100" cy="7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Certification goes on your Penn transcript.</a:t>
            </a:r>
            <a:endParaRPr sz="1900"/>
          </a:p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508850" y="1251300"/>
            <a:ext cx="7132500" cy="115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Opportunity to network with students, physicians and </a:t>
            </a:r>
            <a:r>
              <a:rPr lang="en" sz="2000"/>
              <a:t>scientists</a:t>
            </a:r>
            <a:r>
              <a:rPr lang="en" sz="2000"/>
              <a:t> driven to serve the broader community.</a:t>
            </a:r>
            <a:endParaRPr sz="2000"/>
          </a:p>
        </p:txBody>
      </p:sp>
      <p:sp>
        <p:nvSpPr>
          <p:cNvPr id="145" name="Google Shape;145;p21"/>
          <p:cNvSpPr txBox="1"/>
          <p:nvPr>
            <p:ph idx="7" type="title"/>
          </p:nvPr>
        </p:nvSpPr>
        <p:spPr>
          <a:xfrm>
            <a:off x="430209" y="457050"/>
            <a:ext cx="6815400" cy="1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Key Points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46" name="Google Shape;146;p21"/>
          <p:cNvSpPr txBox="1"/>
          <p:nvPr>
            <p:ph idx="2" type="title"/>
          </p:nvPr>
        </p:nvSpPr>
        <p:spPr>
          <a:xfrm>
            <a:off x="508850" y="3265850"/>
            <a:ext cx="6149100" cy="7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Deepen your connection with Philadelphia</a:t>
            </a:r>
            <a:r>
              <a:rPr lang="en" sz="1900"/>
              <a:t>.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727800" y="920600"/>
            <a:ext cx="7688400" cy="40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Questions?</a:t>
            </a:r>
            <a:endParaRPr sz="35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Email Lori Flanagan-Cato </a:t>
            </a:r>
            <a:r>
              <a:rPr lang="en" sz="2840">
                <a:solidFill>
                  <a:srgbClr val="F1C232"/>
                </a:solidFill>
              </a:rPr>
              <a:t>flanagan</a:t>
            </a:r>
            <a:r>
              <a:rPr lang="en" sz="284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@psych.upenn.edu</a:t>
            </a:r>
            <a:r>
              <a:rPr lang="en" sz="2840"/>
              <a:t> </a:t>
            </a:r>
            <a:endParaRPr sz="28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Program website to register for certificate, schedule of upcoming seminars:  </a:t>
            </a:r>
            <a:r>
              <a:rPr lang="en" sz="22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https://www.med.upenn.edu/cescp/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4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