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354" r:id="rId6"/>
    <p:sldId id="3278" r:id="rId7"/>
    <p:sldId id="346" r:id="rId8"/>
    <p:sldId id="3289" r:id="rId9"/>
    <p:sldId id="3288" r:id="rId10"/>
    <p:sldId id="3299" r:id="rId11"/>
    <p:sldId id="3290" r:id="rId12"/>
    <p:sldId id="3291" r:id="rId13"/>
    <p:sldId id="3292" r:id="rId14"/>
    <p:sldId id="3293" r:id="rId15"/>
    <p:sldId id="3294" r:id="rId16"/>
    <p:sldId id="3295" r:id="rId17"/>
    <p:sldId id="3296" r:id="rId18"/>
    <p:sldId id="3297" r:id="rId19"/>
    <p:sldId id="3280" r:id="rId20"/>
    <p:sldId id="3298" r:id="rId21"/>
    <p:sldId id="328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9EC3E1"/>
    <a:srgbClr val="1F538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9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32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840C6-1F39-43ED-B27B-1FEC6C3829D7}" type="datetimeFigureOut">
              <a:rPr lang="en-GB" smtClean="0"/>
              <a:t>14/08/2024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21C0D-9E07-4C74-9A59-193F61F628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85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1A7FC-6B13-4A6B-AC8A-A28721FD80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3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1A7FC-6B13-4A6B-AC8A-A28721FD80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470CD4-B29B-1847-9ED9-8C0CAA5D477B}" type="datetime1">
              <a:rPr lang="en-US" smtClean="0"/>
              <a:t>8/14/24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54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 with Shi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B16BA09-5E0E-9342-7B5F-208FB49230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14" name="Background">
            <a:extLst>
              <a:ext uri="{FF2B5EF4-FFF2-40B4-BE49-F238E27FC236}">
                <a16:creationId xmlns:a16="http://schemas.microsoft.com/office/drawing/2014/main" id="{839A0678-D339-25B7-6999-A7B668AB1E90}"/>
              </a:ext>
            </a:extLst>
          </p:cNvPr>
          <p:cNvSpPr/>
          <p:nvPr userDrawn="1"/>
        </p:nvSpPr>
        <p:spPr>
          <a:xfrm>
            <a:off x="3" y="0"/>
            <a:ext cx="12191998" cy="6858000"/>
          </a:xfrm>
          <a:prstGeom prst="rect">
            <a:avLst/>
          </a:prstGeom>
          <a:gradFill>
            <a:gsLst>
              <a:gs pos="11000">
                <a:schemeClr val="bg1">
                  <a:alpha val="0"/>
                </a:schemeClr>
              </a:gs>
              <a:gs pos="51000">
                <a:schemeClr val="bg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9776-6271-610E-408A-1979D992D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770" y="3160800"/>
            <a:ext cx="10733506" cy="1782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CFD3E-F412-8675-6657-903BBC4A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70360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BC2F6-5F98-FD07-6484-736D32F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008400"/>
            <a:ext cx="5195026" cy="180000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2555C37E-A1C6-4459-9E67-8F853AD043DA}" type="datetime4">
              <a:rPr lang="en-US" smtClean="0"/>
              <a:pPr/>
              <a:t>August 14, 2024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0" name="Line top Placeholder 20">
            <a:extLst>
              <a:ext uri="{FF2B5EF4-FFF2-40B4-BE49-F238E27FC236}">
                <a16:creationId xmlns:a16="http://schemas.microsoft.com/office/drawing/2014/main" id="{429036CE-F069-70FC-AB80-D514C7A6E5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F62758-C109-9421-029F-4D65AB2D2D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0726" y="5568027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4E07CEB-1ACA-B0DC-CACD-3717AF286F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5785044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1075133346" name="Picture 7" descr="{&quot;templafy&quot;:{&quot;id&quot;:&quot;30901234-f399-4a94-9bd1-5eabdf747fc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01" y="699176"/>
            <a:ext cx="432243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3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3906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F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14/08/2024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5CB14299-9B5F-BF3A-D63A-A282BCE062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5b4eea74-9d13-4e44-9b2c-0f08819b6c97&quot;}}">
            <a:extLst>
              <a:ext uri="{FF2B5EF4-FFF2-40B4-BE49-F238E27FC236}">
                <a16:creationId xmlns:a16="http://schemas.microsoft.com/office/drawing/2014/main" id="{F9DD6C23-C8F9-1547-9614-BEBD6DAFD0D9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41900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14/08/2024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82F1C1D4-A570-C8D4-71E4-37223819B6F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32a703fa-8259-4557-962d-ab582f2249cc&quot;}}">
            <a:extLst>
              <a:ext uri="{FF2B5EF4-FFF2-40B4-BE49-F238E27FC236}">
                <a16:creationId xmlns:a16="http://schemas.microsoft.com/office/drawing/2014/main" id="{EBCD5668-E220-BAC0-653D-1464F2010891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560272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H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14/08/2024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7CD447B1-6CDF-7A26-7C65-539832BE142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0" name="Footers" descr="{&quot;templafy&quot;:{&quot;id&quot;:&quot;78e4b136-0ecb-418f-b7bb-760dc4515bda&quot;}}">
            <a:extLst>
              <a:ext uri="{FF2B5EF4-FFF2-40B4-BE49-F238E27FC236}">
                <a16:creationId xmlns:a16="http://schemas.microsoft.com/office/drawing/2014/main" id="{91EF78B0-9F03-F314-B042-2A9C780D80D5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388349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713598"/>
            <a:ext cx="10752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299-CA6B-4E8C-BCCE-DD62263A5EED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01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58B4-61FE-4B6E-9387-39B058629E66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1075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00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71BA-DEC6-F3CD-0966-439080AF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4B0AC-EFAA-1FCE-1F40-2E60B6B6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6BC50-3655-09A2-54D0-991FCCB4D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8E7446D-1AC7-A43F-ADC3-99ABFBDE9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C47EC7B5-5579-B015-84D6-CEA96A4D5E9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74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CF56-797D-76D1-938F-9E4AB58E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DD9D7-320B-688A-C7E1-3A0DA324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08826-EFB1-9253-4DD9-529D28A14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65832291-D52E-BC28-A4EE-FF28DF7F69C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93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713598"/>
            <a:ext cx="5196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5DFB-6244-4115-A7AB-7C97339F6AD2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998" y="1713599"/>
            <a:ext cx="5196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937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1"/>
            <a:ext cx="5196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CFD5-E07E-4246-A3BA-6245CC117A65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998" y="1839601"/>
            <a:ext cx="5196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297066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1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CFD5-E07E-4246-A3BA-6245CC117A65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2775" y="1839601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7F96C7-6BF0-A4AA-E8A9-B7E0D8B90D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28000" y="1839601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705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 with Shield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4CDB109-2703-E004-DAD3-0A9F90171F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C7E38D-B81D-FC40-15B1-DC990195C275}"/>
              </a:ext>
            </a:extLst>
          </p:cNvPr>
          <p:cNvSpPr/>
          <p:nvPr userDrawn="1"/>
        </p:nvSpPr>
        <p:spPr>
          <a:xfrm rot="10800000">
            <a:off x="0" y="-1"/>
            <a:ext cx="12178055" cy="6857999"/>
          </a:xfrm>
          <a:prstGeom prst="rect">
            <a:avLst/>
          </a:prstGeom>
          <a:gradFill flip="none" rotWithShape="1">
            <a:gsLst>
              <a:gs pos="94000">
                <a:schemeClr val="accent3"/>
              </a:gs>
              <a:gs pos="0">
                <a:schemeClr val="accent1">
                  <a:alpha val="0"/>
                </a:schemeClr>
              </a:gs>
              <a:gs pos="71000">
                <a:srgbClr val="15417F"/>
              </a:gs>
              <a:gs pos="43000">
                <a:schemeClr val="accent1">
                  <a:alpha val="96549"/>
                </a:schemeClr>
              </a:gs>
              <a:gs pos="16000">
                <a:schemeClr val="accent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9776-6271-610E-408A-1979D992D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1" y="3160800"/>
            <a:ext cx="10733506" cy="1782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CFD3E-F412-8675-6657-903BBC4A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70360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BC2F6-5F98-FD07-6484-736D32F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008400"/>
            <a:ext cx="5195026" cy="1800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555C37E-A1C6-4459-9E67-8F853AD043DA}" type="datetime4">
              <a:rPr lang="en-US" smtClean="0"/>
              <a:pPr/>
              <a:t>August 14, 2024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pic>
        <p:nvPicPr>
          <p:cNvPr id="1714908128" name="Picture 5" descr="{&quot;templafy&quot;:{&quot;id&quot;:&quot;727798fb-93ec-4ae5-a5bd-5308d7c4066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72" y="702907"/>
            <a:ext cx="4322437" cy="725487"/>
          </a:xfrm>
          <a:prstGeom prst="rect">
            <a:avLst/>
          </a:prstGeom>
        </p:spPr>
      </p:pic>
      <p:sp>
        <p:nvSpPr>
          <p:cNvPr id="10" name="Line top Placeholder 20">
            <a:extLst>
              <a:ext uri="{FF2B5EF4-FFF2-40B4-BE49-F238E27FC236}">
                <a16:creationId xmlns:a16="http://schemas.microsoft.com/office/drawing/2014/main" id="{429036CE-F069-70FC-AB80-D514C7A6E5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F62758-C109-9421-029F-4D65AB2D2D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0000" y="5548700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4E07CEB-1ACA-B0DC-CACD-3717AF286F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5774000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56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8F8F8F"/>
          </p15:clr>
        </p15:guide>
        <p15:guide id="2" orient="horz" pos="3906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1" y="1839601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CFD5-E07E-4246-A3BA-6245CC117A65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98001" y="1839601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7F96C7-6BF0-A4AA-E8A9-B7E0D8B90D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999" y="1839601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5911BE-8839-F336-D549-40F51B1053D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53276" y="1839601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306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58B4-61FE-4B6E-9387-39B058629E66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02800" y="720000"/>
            <a:ext cx="7970400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720000"/>
            <a:ext cx="2415600" cy="253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FEC81-69D3-F091-6AAB-584372D2CDC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9140" y="3556001"/>
            <a:ext cx="2416174" cy="2581275"/>
          </a:xfrm>
        </p:spPr>
        <p:txBody>
          <a:bodyPr/>
          <a:lstStyle>
            <a:lvl1pPr>
              <a:defRPr sz="4000" cap="all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Callout or stat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11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2251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  <p15:guide id="29" orient="horz" pos="2047" userDrawn="1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BFE9E1-1C16-564A-C1BC-E967D9D8E31E}"/>
              </a:ext>
            </a:extLst>
          </p:cNvPr>
          <p:cNvSpPr/>
          <p:nvPr userDrawn="1"/>
        </p:nvSpPr>
        <p:spPr>
          <a:xfrm>
            <a:off x="8401201" y="0"/>
            <a:ext cx="3790800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58B4-61FE-4B6E-9387-39B058629E66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70488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70488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7048800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D4EAAFD-8308-55F9-E30C-5C801082C1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87263" y="720000"/>
            <a:ext cx="2680837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s" descr="{&quot;templafy&quot;:{&quot;id&quot;:&quot;f6daa306-ad96-40f4-82cd-fef5cf89adf4&quot;}}">
            <a:extLst>
              <a:ext uri="{FF2B5EF4-FFF2-40B4-BE49-F238E27FC236}">
                <a16:creationId xmlns:a16="http://schemas.microsoft.com/office/drawing/2014/main" id="{1730DDFB-184E-CE5B-13B1-2A6F3A06ACE8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56462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BFE9E1-1C16-564A-C1BC-E967D9D8E31E}"/>
              </a:ext>
            </a:extLst>
          </p:cNvPr>
          <p:cNvSpPr/>
          <p:nvPr userDrawn="1"/>
        </p:nvSpPr>
        <p:spPr>
          <a:xfrm>
            <a:off x="1" y="0"/>
            <a:ext cx="3790800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9" y="6439469"/>
            <a:ext cx="2024062" cy="180000"/>
          </a:xfrm>
        </p:spPr>
        <p:txBody>
          <a:bodyPr/>
          <a:lstStyle/>
          <a:p>
            <a:fld id="{AEBF58B4-61FE-4B6E-9387-39B058629E66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4400" y="1279218"/>
            <a:ext cx="70488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4400" y="1839600"/>
            <a:ext cx="70488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400" y="720000"/>
            <a:ext cx="7048800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D4EAAFD-8308-55F9-E30C-5C801082C1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000" y="720000"/>
            <a:ext cx="2419200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106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eft -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614FC3F-8ED6-0751-6C51-3B2BEC1277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900" y="0"/>
            <a:ext cx="49911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58B4-61FE-4B6E-9387-39B058629E66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1" y="1279218"/>
            <a:ext cx="612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1" y="1839600"/>
            <a:ext cx="612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720000"/>
            <a:ext cx="6122000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s" descr="{&quot;templafy&quot;:{&quot;id&quot;:&quot;fe8e1a07-4725-46e9-b27d-111515b6a4b0&quot;}}">
            <a:extLst>
              <a:ext uri="{FF2B5EF4-FFF2-40B4-BE49-F238E27FC236}">
                <a16:creationId xmlns:a16="http://schemas.microsoft.com/office/drawing/2014/main" id="{F9EC4DD8-B03D-E94C-E682-0A9B26DCBF89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4092619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0E66B85-A497-806D-1EDC-07151561F0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9911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9" y="6439469"/>
            <a:ext cx="2024062" cy="180000"/>
          </a:xfrm>
        </p:spPr>
        <p:txBody>
          <a:bodyPr/>
          <a:lstStyle/>
          <a:p>
            <a:fld id="{AEBF58B4-61FE-4B6E-9387-39B058629E66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276" y="1279218"/>
            <a:ext cx="612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49276" y="1839600"/>
            <a:ext cx="612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276" y="720000"/>
            <a:ext cx="6122000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461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7D76C0-5C22-E359-CE79-F004D2181106}"/>
              </a:ext>
            </a:extLst>
          </p:cNvPr>
          <p:cNvSpPr/>
          <p:nvPr userDrawn="1"/>
        </p:nvSpPr>
        <p:spPr>
          <a:xfrm>
            <a:off x="0" y="0"/>
            <a:ext cx="5911200" cy="6858000"/>
          </a:xfrm>
          <a:prstGeom prst="rect">
            <a:avLst/>
          </a:prstGeom>
          <a:gradFill>
            <a:gsLst>
              <a:gs pos="60000">
                <a:schemeClr val="accent1"/>
              </a:gs>
              <a:gs pos="86000">
                <a:srgbClr val="1F538F"/>
              </a:gs>
              <a:gs pos="100000">
                <a:schemeClr val="accent3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August 14,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6296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DAE3EDE-9CDD-1054-DBC1-D9F83A0100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0802" y="720000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629CEFB-CC46-A8B8-01A0-9FC67CBA2F4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062752" y="720000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277AD4A9-73AA-FC1E-DFE4-E50DD96AC8A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80802" y="3607201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50F43CDD-BB71-2518-2700-3FC4FD0DB8F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2752" y="3607201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138" y="3610800"/>
            <a:ext cx="46296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72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2047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  <p15:guide id="29" orient="horz" pos="2273" userDrawn="1">
          <p15:clr>
            <a:srgbClr val="FF96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August 14,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116D4-9E24-FD39-596E-CABCC875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720000"/>
            <a:ext cx="2417762" cy="253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AC1FBFE-B73D-7F3E-861B-16D1159B45C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3607199"/>
            <a:ext cx="5195026" cy="253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1"/>
            <a:ext cx="2417764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C93BC420-F68F-9B1C-F5A8-F0BAD3B826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6" y="720001"/>
            <a:ext cx="2417764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55098" y="720001"/>
            <a:ext cx="2417764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5386" y="3606801"/>
            <a:ext cx="2417764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55098" y="3606801"/>
            <a:ext cx="2417764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847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2047" userDrawn="1">
          <p15:clr>
            <a:srgbClr val="FF96FF"/>
          </p15:clr>
        </p15:guide>
        <p15:guide id="5" orient="horz" pos="2273" userDrawn="1">
          <p15:clr>
            <a:srgbClr val="FF96FF"/>
          </p15:clr>
        </p15:guide>
        <p15:guide id="6" orient="horz" pos="3866" userDrawn="1">
          <p15:clr>
            <a:srgbClr val="FF96FF"/>
          </p15:clr>
        </p15:guide>
        <p15:guide id="7" pos="453" userDrawn="1">
          <p15:clr>
            <a:srgbClr val="FF96FF"/>
          </p15:clr>
        </p15:guide>
        <p15:guide id="8" pos="811" userDrawn="1">
          <p15:clr>
            <a:srgbClr val="FF96FF"/>
          </p15:clr>
        </p15:guide>
        <p15:guide id="9" pos="1036" userDrawn="1">
          <p15:clr>
            <a:srgbClr val="FF96FF"/>
          </p15:clr>
        </p15:guide>
        <p15:guide id="10" pos="1394" userDrawn="1">
          <p15:clr>
            <a:srgbClr val="FF96FF"/>
          </p15:clr>
        </p15:guide>
        <p15:guide id="11" pos="1620" userDrawn="1">
          <p15:clr>
            <a:srgbClr val="FF96FF"/>
          </p15:clr>
        </p15:guide>
        <p15:guide id="12" pos="1977" userDrawn="1">
          <p15:clr>
            <a:srgbClr val="FF96FF"/>
          </p15:clr>
        </p15:guide>
        <p15:guide id="13" pos="2203" userDrawn="1">
          <p15:clr>
            <a:srgbClr val="FF96FF"/>
          </p15:clr>
        </p15:guide>
        <p15:guide id="14" pos="2560" userDrawn="1">
          <p15:clr>
            <a:srgbClr val="FF96FF"/>
          </p15:clr>
        </p15:guide>
        <p15:guide id="15" pos="2786" userDrawn="1">
          <p15:clr>
            <a:srgbClr val="FF96FF"/>
          </p15:clr>
        </p15:guide>
        <p15:guide id="16" pos="3143" userDrawn="1">
          <p15:clr>
            <a:srgbClr val="FF96FF"/>
          </p15:clr>
        </p15:guide>
        <p15:guide id="17" pos="3371" userDrawn="1">
          <p15:clr>
            <a:srgbClr val="FF96FF"/>
          </p15:clr>
        </p15:guide>
        <p15:guide id="18" pos="3726" userDrawn="1">
          <p15:clr>
            <a:srgbClr val="FF96FF"/>
          </p15:clr>
        </p15:guide>
        <p15:guide id="19" pos="3954" userDrawn="1">
          <p15:clr>
            <a:srgbClr val="FF96FF"/>
          </p15:clr>
        </p15:guide>
        <p15:guide id="20" pos="4309" userDrawn="1">
          <p15:clr>
            <a:srgbClr val="FF96FF"/>
          </p15:clr>
        </p15:guide>
        <p15:guide id="21" pos="4537" userDrawn="1">
          <p15:clr>
            <a:srgbClr val="FF96FF"/>
          </p15:clr>
        </p15:guide>
        <p15:guide id="22" pos="4892" userDrawn="1">
          <p15:clr>
            <a:srgbClr val="FF96FF"/>
          </p15:clr>
        </p15:guide>
        <p15:guide id="23" pos="5120" userDrawn="1">
          <p15:clr>
            <a:srgbClr val="FF96FF"/>
          </p15:clr>
        </p15:guide>
        <p15:guide id="24" pos="5476" userDrawn="1">
          <p15:clr>
            <a:srgbClr val="FF96FF"/>
          </p15:clr>
        </p15:guide>
        <p15:guide id="25" pos="5703" userDrawn="1">
          <p15:clr>
            <a:srgbClr val="FF96FF"/>
          </p15:clr>
        </p15:guide>
        <p15:guide id="26" pos="6059" userDrawn="1">
          <p15:clr>
            <a:srgbClr val="FF96FF"/>
          </p15:clr>
        </p15:guide>
        <p15:guide id="27" pos="6286" userDrawn="1">
          <p15:clr>
            <a:srgbClr val="FF96FF"/>
          </p15:clr>
        </p15:guide>
        <p15:guide id="28" pos="6644" userDrawn="1">
          <p15:clr>
            <a:srgbClr val="FF96FF"/>
          </p15:clr>
        </p15:guide>
        <p15:guide id="29" pos="6869" userDrawn="1">
          <p15:clr>
            <a:srgbClr val="FF96FF"/>
          </p15:clr>
        </p15:guide>
        <p15:guide id="30" pos="7227" userDrawn="1">
          <p15:clr>
            <a:srgbClr val="FF96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5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C26CBF-9D3D-15DE-A3B6-1F8AC80A3E0C}"/>
              </a:ext>
            </a:extLst>
          </p:cNvPr>
          <p:cNvSpPr/>
          <p:nvPr userDrawn="1"/>
        </p:nvSpPr>
        <p:spPr>
          <a:xfrm>
            <a:off x="1" y="0"/>
            <a:ext cx="313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8" y="6439469"/>
            <a:ext cx="18288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August 14,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116D4-9E24-FD39-596E-CABCC875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2248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1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55098" y="720001"/>
            <a:ext cx="2417764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98000" y="3606801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55098" y="3606801"/>
            <a:ext cx="2417764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86090-9697-9AEF-C893-5B4EBE1CA3B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138" y="3610800"/>
            <a:ext cx="22248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86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2047" userDrawn="1">
          <p15:clr>
            <a:srgbClr val="FF96FF"/>
          </p15:clr>
        </p15:guide>
        <p15:guide id="5" orient="horz" pos="2273" userDrawn="1">
          <p15:clr>
            <a:srgbClr val="FF96FF"/>
          </p15:clr>
        </p15:guide>
        <p15:guide id="6" orient="horz" pos="3866" userDrawn="1">
          <p15:clr>
            <a:srgbClr val="FF96FF"/>
          </p15:clr>
        </p15:guide>
        <p15:guide id="7" pos="453" userDrawn="1">
          <p15:clr>
            <a:srgbClr val="FF96FF"/>
          </p15:clr>
        </p15:guide>
        <p15:guide id="8" pos="811" userDrawn="1">
          <p15:clr>
            <a:srgbClr val="FF96FF"/>
          </p15:clr>
        </p15:guide>
        <p15:guide id="9" pos="1036" userDrawn="1">
          <p15:clr>
            <a:srgbClr val="FF96FF"/>
          </p15:clr>
        </p15:guide>
        <p15:guide id="10" pos="1394" userDrawn="1">
          <p15:clr>
            <a:srgbClr val="FF96FF"/>
          </p15:clr>
        </p15:guide>
        <p15:guide id="11" pos="1620" userDrawn="1">
          <p15:clr>
            <a:srgbClr val="FF96FF"/>
          </p15:clr>
        </p15:guide>
        <p15:guide id="12" pos="1977" userDrawn="1">
          <p15:clr>
            <a:srgbClr val="FF96FF"/>
          </p15:clr>
        </p15:guide>
        <p15:guide id="13" pos="2203" userDrawn="1">
          <p15:clr>
            <a:srgbClr val="FF96FF"/>
          </p15:clr>
        </p15:guide>
        <p15:guide id="14" pos="2560" userDrawn="1">
          <p15:clr>
            <a:srgbClr val="FF96FF"/>
          </p15:clr>
        </p15:guide>
        <p15:guide id="15" pos="2786" userDrawn="1">
          <p15:clr>
            <a:srgbClr val="FF96FF"/>
          </p15:clr>
        </p15:guide>
        <p15:guide id="16" pos="3143" userDrawn="1">
          <p15:clr>
            <a:srgbClr val="FF96FF"/>
          </p15:clr>
        </p15:guide>
        <p15:guide id="17" pos="3371" userDrawn="1">
          <p15:clr>
            <a:srgbClr val="FF96FF"/>
          </p15:clr>
        </p15:guide>
        <p15:guide id="18" pos="3726" userDrawn="1">
          <p15:clr>
            <a:srgbClr val="FF96FF"/>
          </p15:clr>
        </p15:guide>
        <p15:guide id="19" pos="3954" userDrawn="1">
          <p15:clr>
            <a:srgbClr val="FF96FF"/>
          </p15:clr>
        </p15:guide>
        <p15:guide id="20" pos="4309" userDrawn="1">
          <p15:clr>
            <a:srgbClr val="FF96FF"/>
          </p15:clr>
        </p15:guide>
        <p15:guide id="21" pos="4537" userDrawn="1">
          <p15:clr>
            <a:srgbClr val="FF96FF"/>
          </p15:clr>
        </p15:guide>
        <p15:guide id="22" pos="4892" userDrawn="1">
          <p15:clr>
            <a:srgbClr val="FF96FF"/>
          </p15:clr>
        </p15:guide>
        <p15:guide id="23" pos="5120" userDrawn="1">
          <p15:clr>
            <a:srgbClr val="FF96FF"/>
          </p15:clr>
        </p15:guide>
        <p15:guide id="24" pos="5476" userDrawn="1">
          <p15:clr>
            <a:srgbClr val="FF96FF"/>
          </p15:clr>
        </p15:guide>
        <p15:guide id="25" pos="5703" userDrawn="1">
          <p15:clr>
            <a:srgbClr val="FF96FF"/>
          </p15:clr>
        </p15:guide>
        <p15:guide id="26" pos="6059" userDrawn="1">
          <p15:clr>
            <a:srgbClr val="FF96FF"/>
          </p15:clr>
        </p15:guide>
        <p15:guide id="27" pos="6286" userDrawn="1">
          <p15:clr>
            <a:srgbClr val="FF96FF"/>
          </p15:clr>
        </p15:guide>
        <p15:guide id="28" pos="6644" userDrawn="1">
          <p15:clr>
            <a:srgbClr val="FF96FF"/>
          </p15:clr>
        </p15:guide>
        <p15:guide id="29" pos="6869" userDrawn="1">
          <p15:clr>
            <a:srgbClr val="FF96FF"/>
          </p15:clr>
        </p15:guide>
        <p15:guide id="30" pos="7227" userDrawn="1">
          <p15:clr>
            <a:srgbClr val="FF96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5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292795-53E5-D4AE-7881-39C23A693A20}"/>
              </a:ext>
            </a:extLst>
          </p:cNvPr>
          <p:cNvSpPr/>
          <p:nvPr userDrawn="1"/>
        </p:nvSpPr>
        <p:spPr>
          <a:xfrm>
            <a:off x="9053514" y="0"/>
            <a:ext cx="3138487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August 14,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1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212062" y="720001"/>
            <a:ext cx="226080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98000" y="3606801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212062" y="3606801"/>
            <a:ext cx="226080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7D0E8A7-F71B-DA02-9636-65342A59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19999"/>
            <a:ext cx="2416914" cy="252961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439221F-1453-B601-B3A1-2760F20CC76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9140" y="3606801"/>
            <a:ext cx="2416174" cy="2530475"/>
          </a:xfrm>
        </p:spPr>
        <p:txBody>
          <a:bodyPr/>
          <a:lstStyle>
            <a:lvl1pPr>
              <a:defRPr sz="4000" cap="all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Callout or stat</a:t>
            </a:r>
            <a:endParaRPr lang="en-GB" dirty="0"/>
          </a:p>
        </p:txBody>
      </p:sp>
      <p:sp>
        <p:nvSpPr>
          <p:cNvPr id="5" name="Footers" descr="{&quot;templafy&quot;:{&quot;id&quot;:&quot;802c32aa-2e79-485b-8fd7-9e826bb7a9c4&quot;}}">
            <a:extLst>
              <a:ext uri="{FF2B5EF4-FFF2-40B4-BE49-F238E27FC236}">
                <a16:creationId xmlns:a16="http://schemas.microsoft.com/office/drawing/2014/main" id="{EDC4708C-CD54-B7F2-D805-7C44F6F2B07D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97942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2047" userDrawn="1">
          <p15:clr>
            <a:srgbClr val="FF96FF"/>
          </p15:clr>
        </p15:guide>
        <p15:guide id="5" orient="horz" pos="2273" userDrawn="1">
          <p15:clr>
            <a:srgbClr val="FF96FF"/>
          </p15:clr>
        </p15:guide>
        <p15:guide id="6" orient="horz" pos="3866" userDrawn="1">
          <p15:clr>
            <a:srgbClr val="FF96FF"/>
          </p15:clr>
        </p15:guide>
        <p15:guide id="7" pos="453" userDrawn="1">
          <p15:clr>
            <a:srgbClr val="FF96FF"/>
          </p15:clr>
        </p15:guide>
        <p15:guide id="8" pos="811" userDrawn="1">
          <p15:clr>
            <a:srgbClr val="FF96FF"/>
          </p15:clr>
        </p15:guide>
        <p15:guide id="9" pos="1036" userDrawn="1">
          <p15:clr>
            <a:srgbClr val="FF96FF"/>
          </p15:clr>
        </p15:guide>
        <p15:guide id="10" pos="1394" userDrawn="1">
          <p15:clr>
            <a:srgbClr val="FF96FF"/>
          </p15:clr>
        </p15:guide>
        <p15:guide id="11" pos="1620" userDrawn="1">
          <p15:clr>
            <a:srgbClr val="FF96FF"/>
          </p15:clr>
        </p15:guide>
        <p15:guide id="12" pos="1977" userDrawn="1">
          <p15:clr>
            <a:srgbClr val="FF96FF"/>
          </p15:clr>
        </p15:guide>
        <p15:guide id="13" pos="2203" userDrawn="1">
          <p15:clr>
            <a:srgbClr val="FF96FF"/>
          </p15:clr>
        </p15:guide>
        <p15:guide id="14" pos="2560" userDrawn="1">
          <p15:clr>
            <a:srgbClr val="FF96FF"/>
          </p15:clr>
        </p15:guide>
        <p15:guide id="15" pos="2786" userDrawn="1">
          <p15:clr>
            <a:srgbClr val="FF96FF"/>
          </p15:clr>
        </p15:guide>
        <p15:guide id="16" pos="3143" userDrawn="1">
          <p15:clr>
            <a:srgbClr val="FF96FF"/>
          </p15:clr>
        </p15:guide>
        <p15:guide id="17" pos="3371" userDrawn="1">
          <p15:clr>
            <a:srgbClr val="FF96FF"/>
          </p15:clr>
        </p15:guide>
        <p15:guide id="18" pos="3726" userDrawn="1">
          <p15:clr>
            <a:srgbClr val="FF96FF"/>
          </p15:clr>
        </p15:guide>
        <p15:guide id="19" pos="3954" userDrawn="1">
          <p15:clr>
            <a:srgbClr val="FF96FF"/>
          </p15:clr>
        </p15:guide>
        <p15:guide id="20" pos="4309" userDrawn="1">
          <p15:clr>
            <a:srgbClr val="FF96FF"/>
          </p15:clr>
        </p15:guide>
        <p15:guide id="21" pos="4537" userDrawn="1">
          <p15:clr>
            <a:srgbClr val="FF96FF"/>
          </p15:clr>
        </p15:guide>
        <p15:guide id="22" pos="4892" userDrawn="1">
          <p15:clr>
            <a:srgbClr val="FF96FF"/>
          </p15:clr>
        </p15:guide>
        <p15:guide id="23" pos="5120" userDrawn="1">
          <p15:clr>
            <a:srgbClr val="FF96FF"/>
          </p15:clr>
        </p15:guide>
        <p15:guide id="24" pos="5476" userDrawn="1">
          <p15:clr>
            <a:srgbClr val="FF96FF"/>
          </p15:clr>
        </p15:guide>
        <p15:guide id="25" pos="5703" userDrawn="1">
          <p15:clr>
            <a:srgbClr val="FF96FF"/>
          </p15:clr>
        </p15:guide>
        <p15:guide id="26" pos="6059" userDrawn="1">
          <p15:clr>
            <a:srgbClr val="FF96FF"/>
          </p15:clr>
        </p15:guide>
        <p15:guide id="27" pos="6286" userDrawn="1">
          <p15:clr>
            <a:srgbClr val="FF96FF"/>
          </p15:clr>
        </p15:guide>
        <p15:guide id="28" pos="6644" userDrawn="1">
          <p15:clr>
            <a:srgbClr val="FF96FF"/>
          </p15:clr>
        </p15:guide>
        <p15:guide id="29" pos="6869" userDrawn="1">
          <p15:clr>
            <a:srgbClr val="FF96FF"/>
          </p15:clr>
        </p15:guide>
        <p15:guide id="30" pos="7227" userDrawn="1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 with Confidential Statement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C753663D-E098-B93B-3E15-3DB8D2D8F8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D5AB2CE-B33D-1B37-2E06-5DF32D905889}"/>
              </a:ext>
            </a:extLst>
          </p:cNvPr>
          <p:cNvSpPr/>
          <p:nvPr userDrawn="1"/>
        </p:nvSpPr>
        <p:spPr>
          <a:xfrm rot="10800000">
            <a:off x="0" y="1"/>
            <a:ext cx="12178055" cy="5557138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1">
                  <a:alpha val="0"/>
                </a:schemeClr>
              </a:gs>
              <a:gs pos="71000">
                <a:srgbClr val="15417F"/>
              </a:gs>
              <a:gs pos="51000">
                <a:schemeClr val="accent1">
                  <a:alpha val="90000"/>
                </a:schemeClr>
              </a:gs>
              <a:gs pos="16000">
                <a:schemeClr val="accent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9776-6271-610E-408A-1979D992D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1" y="3015152"/>
            <a:ext cx="10733506" cy="1296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CFD3E-F412-8675-6657-903BBC4A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60055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BC2F6-5F98-FD07-6484-736D32F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4941020"/>
            <a:ext cx="5195026" cy="1800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555C37E-A1C6-4459-9E67-8F853AD043DA}" type="datetime4">
              <a:rPr lang="en-US" smtClean="0"/>
              <a:pPr/>
              <a:t>August 14, 2024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pic>
        <p:nvPicPr>
          <p:cNvPr id="1737974633" name="Picture 5" descr="{&quot;templafy&quot;:{&quot;id&quot;:&quot;539ce546-0ecd-4010-9fa9-987f56adaa2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72" y="702907"/>
            <a:ext cx="4322437" cy="72548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F62758-C109-9421-029F-4D65AB2D2D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0000" y="4481920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4E07CEB-1ACA-B0DC-CACD-3717AF286F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4706499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A22EB-BD03-D54C-510B-9450ECC7F9DD}"/>
              </a:ext>
            </a:extLst>
          </p:cNvPr>
          <p:cNvSpPr/>
          <p:nvPr userDrawn="1"/>
        </p:nvSpPr>
        <p:spPr bwMode="auto">
          <a:xfrm>
            <a:off x="0" y="5566321"/>
            <a:ext cx="121920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11" name="Line top Placeholder 20">
            <a:extLst>
              <a:ext uri="{FF2B5EF4-FFF2-40B4-BE49-F238E27FC236}">
                <a16:creationId xmlns:a16="http://schemas.microsoft.com/office/drawing/2014/main" id="{BDD14DD9-CE12-CB1D-F34C-E1CF891B53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" y="5530321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1FCB7A-8CF2-FF56-27FD-1990B8CFF15A}"/>
              </a:ext>
            </a:extLst>
          </p:cNvPr>
          <p:cNvSpPr txBox="1">
            <a:spLocks/>
          </p:cNvSpPr>
          <p:nvPr userDrawn="1"/>
        </p:nvSpPr>
        <p:spPr>
          <a:xfrm>
            <a:off x="635002" y="6139752"/>
            <a:ext cx="10827547" cy="271145"/>
          </a:xfrm>
          <a:prstGeom prst="rect">
            <a:avLst/>
          </a:prstGeom>
        </p:spPr>
        <p:txBody>
          <a:bodyPr/>
          <a:lstStyle>
            <a:lvl1pPr marL="136800" indent="-13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alibri Light" panose="020F0302020204030204" pitchFamily="34" charset="0"/>
              <a:buChar char="•"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73600" indent="-136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buClr>
                <a:srgbClr val="9EC3E1"/>
              </a:buClr>
              <a:buFont typeface="Calibri Light" panose="020F0302020204030204" pitchFamily="34" charset="0"/>
              <a:buChar char="•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410400" indent="-1368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Font typeface="Calibri Light" panose="020F0302020204030204" pitchFamily="34" charset="0"/>
              <a:buChar char="•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Calibri Light" panose="020F0302020204030204" pitchFamily="34" charset="0"/>
              <a:buChar char="​"/>
              <a:defRPr sz="2800" b="1" kern="1200" cap="all" spc="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tabLst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Berlingske Serif Text Office"/>
              <a:buNone/>
              <a:defRPr sz="1600" b="1" kern="1200" cap="all" spc="18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Calibri Light" panose="020F0302020204030204" pitchFamily="34" charset="0"/>
              <a:buChar char="​"/>
              <a:tabLst/>
              <a:defRPr sz="1200" b="0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4000"/>
              </a:lnSpc>
              <a:spcBef>
                <a:spcPts val="120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defRPr sz="7500" kern="1200" cap="all" baseline="0">
                <a:solidFill>
                  <a:srgbClr val="D8E7F3"/>
                </a:solidFill>
                <a:latin typeface="+mj-lt"/>
                <a:ea typeface="+mn-ea"/>
                <a:cs typeface="+mn-cs"/>
              </a:defRPr>
            </a:lvl9pPr>
          </a:lstStyle>
          <a:p>
            <a:pPr lvl="6"/>
            <a:r>
              <a:rPr lang="en-GB" sz="1000" b="1" dirty="0"/>
              <a:t>CONFIDENTIAL – DO NOT DISTRIBUTE: </a:t>
            </a:r>
            <a:r>
              <a:rPr lang="en-GB" sz="1000" dirty="0"/>
              <a:t>This presentation contains confidential information and is presented only with the understanding that it’s contents and ideas with not be shared with external groups.</a:t>
            </a:r>
          </a:p>
        </p:txBody>
      </p:sp>
    </p:spTree>
    <p:extLst>
      <p:ext uri="{BB962C8B-B14F-4D97-AF65-F5344CB8AC3E}">
        <p14:creationId xmlns:p14="http://schemas.microsoft.com/office/powerpoint/2010/main" val="1582876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8F8F8F"/>
          </p15:clr>
        </p15:guide>
        <p15:guide id="2" orient="horz" pos="3974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HETORICAL Two tex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/>
          <p:nvPr userDrawn="1"/>
        </p:nvSpPr>
        <p:spPr>
          <a:xfrm>
            <a:off x="6097201" y="1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August 14,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5018400" cy="177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DAE3EDE-9CDD-1054-DBC1-D9F83A0100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0803" y="2854075"/>
            <a:ext cx="5195884" cy="32832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854075"/>
            <a:ext cx="5195886" cy="328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DF49F1D1-5694-C367-AC0A-3B106690283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80803" y="719138"/>
            <a:ext cx="5195884" cy="17756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1" cap="none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1" name="Footers" descr="{&quot;templafy&quot;:{&quot;id&quot;:&quot;13974de5-8cef-4d59-abfb-72071ca5e6dc&quot;}}">
            <a:extLst>
              <a:ext uri="{FF2B5EF4-FFF2-40B4-BE49-F238E27FC236}">
                <a16:creationId xmlns:a16="http://schemas.microsoft.com/office/drawing/2014/main" id="{82A8297C-CDDC-2966-C397-33725EE8D105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3890766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1570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6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  <p15:guide id="29" orient="horz" pos="1797" userDrawn="1">
          <p15:clr>
            <a:srgbClr val="FF96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3C7688E-2109-B3A6-BB30-ED06B927D9A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4803" y="0"/>
            <a:ext cx="60972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/>
          <p:nvPr userDrawn="1"/>
        </p:nvSpPr>
        <p:spPr>
          <a:xfrm>
            <a:off x="1" y="0"/>
            <a:ext cx="6094800" cy="6858000"/>
          </a:xfrm>
          <a:prstGeom prst="rect">
            <a:avLst/>
          </a:prstGeom>
          <a:gradFill>
            <a:gsLst>
              <a:gs pos="38000">
                <a:srgbClr val="D8E7F3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August 14,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4E4448-A264-7659-B7F9-D4E3F0409CEF}"/>
              </a:ext>
            </a:extLst>
          </p:cNvPr>
          <p:cNvSpPr/>
          <p:nvPr userDrawn="1"/>
        </p:nvSpPr>
        <p:spPr>
          <a:xfrm>
            <a:off x="719138" y="1150831"/>
            <a:ext cx="698644" cy="535303"/>
          </a:xfrm>
          <a:custGeom>
            <a:avLst/>
            <a:gdLst>
              <a:gd name="connsiteX0" fmla="*/ 772947 w 828408"/>
              <a:gd name="connsiteY0" fmla="*/ 0 h 634729"/>
              <a:gd name="connsiteX1" fmla="*/ 772947 w 828408"/>
              <a:gd name="connsiteY1" fmla="*/ 50532 h 634729"/>
              <a:gd name="connsiteX2" fmla="*/ 617654 w 828408"/>
              <a:gd name="connsiteY2" fmla="*/ 168850 h 634729"/>
              <a:gd name="connsiteX3" fmla="*/ 570819 w 828408"/>
              <a:gd name="connsiteY3" fmla="*/ 303191 h 634729"/>
              <a:gd name="connsiteX4" fmla="*/ 583144 w 828408"/>
              <a:gd name="connsiteY4" fmla="*/ 362350 h 634729"/>
              <a:gd name="connsiteX5" fmla="*/ 610259 w 828408"/>
              <a:gd name="connsiteY5" fmla="*/ 379605 h 634729"/>
              <a:gd name="connsiteX6" fmla="*/ 653396 w 828408"/>
              <a:gd name="connsiteY6" fmla="*/ 370361 h 634729"/>
              <a:gd name="connsiteX7" fmla="*/ 702695 w 828408"/>
              <a:gd name="connsiteY7" fmla="*/ 361118 h 634729"/>
              <a:gd name="connsiteX8" fmla="*/ 790818 w 828408"/>
              <a:gd name="connsiteY8" fmla="*/ 398709 h 634729"/>
              <a:gd name="connsiteX9" fmla="*/ 828408 w 828408"/>
              <a:gd name="connsiteY9" fmla="*/ 490529 h 634729"/>
              <a:gd name="connsiteX10" fmla="*/ 782806 w 828408"/>
              <a:gd name="connsiteY10" fmla="*/ 592208 h 634729"/>
              <a:gd name="connsiteX11" fmla="*/ 669418 w 828408"/>
              <a:gd name="connsiteY11" fmla="*/ 634729 h 634729"/>
              <a:gd name="connsiteX12" fmla="*/ 520288 w 828408"/>
              <a:gd name="connsiteY12" fmla="*/ 563245 h 634729"/>
              <a:gd name="connsiteX13" fmla="*/ 453733 w 828408"/>
              <a:gd name="connsiteY13" fmla="*/ 387000 h 634729"/>
              <a:gd name="connsiteX14" fmla="*/ 535694 w 828408"/>
              <a:gd name="connsiteY14" fmla="*/ 157142 h 634729"/>
              <a:gd name="connsiteX15" fmla="*/ 772947 w 828408"/>
              <a:gd name="connsiteY15" fmla="*/ 0 h 634729"/>
              <a:gd name="connsiteX16" fmla="*/ 319214 w 828408"/>
              <a:gd name="connsiteY16" fmla="*/ 0 h 634729"/>
              <a:gd name="connsiteX17" fmla="*/ 319214 w 828408"/>
              <a:gd name="connsiteY17" fmla="*/ 50532 h 634729"/>
              <a:gd name="connsiteX18" fmla="*/ 163921 w 828408"/>
              <a:gd name="connsiteY18" fmla="*/ 168850 h 634729"/>
              <a:gd name="connsiteX19" fmla="*/ 117086 w 828408"/>
              <a:gd name="connsiteY19" fmla="*/ 303191 h 634729"/>
              <a:gd name="connsiteX20" fmla="*/ 129411 w 828408"/>
              <a:gd name="connsiteY20" fmla="*/ 362350 h 634729"/>
              <a:gd name="connsiteX21" fmla="*/ 156526 w 828408"/>
              <a:gd name="connsiteY21" fmla="*/ 379605 h 634729"/>
              <a:gd name="connsiteX22" fmla="*/ 199663 w 828408"/>
              <a:gd name="connsiteY22" fmla="*/ 370361 h 634729"/>
              <a:gd name="connsiteX23" fmla="*/ 248962 w 828408"/>
              <a:gd name="connsiteY23" fmla="*/ 361118 h 634729"/>
              <a:gd name="connsiteX24" fmla="*/ 337085 w 828408"/>
              <a:gd name="connsiteY24" fmla="*/ 398709 h 634729"/>
              <a:gd name="connsiteX25" fmla="*/ 374675 w 828408"/>
              <a:gd name="connsiteY25" fmla="*/ 490529 h 634729"/>
              <a:gd name="connsiteX26" fmla="*/ 329073 w 828408"/>
              <a:gd name="connsiteY26" fmla="*/ 592208 h 634729"/>
              <a:gd name="connsiteX27" fmla="*/ 215685 w 828408"/>
              <a:gd name="connsiteY27" fmla="*/ 634729 h 634729"/>
              <a:gd name="connsiteX28" fmla="*/ 66555 w 828408"/>
              <a:gd name="connsiteY28" fmla="*/ 563245 h 634729"/>
              <a:gd name="connsiteX29" fmla="*/ 0 w 828408"/>
              <a:gd name="connsiteY29" fmla="*/ 387000 h 634729"/>
              <a:gd name="connsiteX30" fmla="*/ 81961 w 828408"/>
              <a:gd name="connsiteY30" fmla="*/ 157142 h 634729"/>
              <a:gd name="connsiteX31" fmla="*/ 319214 w 828408"/>
              <a:gd name="connsiteY31" fmla="*/ 0 h 63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8408" h="634729">
                <a:moveTo>
                  <a:pt x="772947" y="0"/>
                </a:moveTo>
                <a:lnTo>
                  <a:pt x="772947" y="50532"/>
                </a:lnTo>
                <a:cubicBezTo>
                  <a:pt x="700641" y="88328"/>
                  <a:pt x="648877" y="127768"/>
                  <a:pt x="617654" y="168850"/>
                </a:cubicBezTo>
                <a:cubicBezTo>
                  <a:pt x="586431" y="209933"/>
                  <a:pt x="570819" y="254713"/>
                  <a:pt x="570819" y="303191"/>
                </a:cubicBezTo>
                <a:cubicBezTo>
                  <a:pt x="570819" y="331949"/>
                  <a:pt x="574928" y="351669"/>
                  <a:pt x="583144" y="362350"/>
                </a:cubicBezTo>
                <a:cubicBezTo>
                  <a:pt x="590539" y="373854"/>
                  <a:pt x="599577" y="379605"/>
                  <a:pt x="610259" y="379605"/>
                </a:cubicBezTo>
                <a:cubicBezTo>
                  <a:pt x="620940" y="379605"/>
                  <a:pt x="635319" y="376524"/>
                  <a:pt x="653396" y="370361"/>
                </a:cubicBezTo>
                <a:cubicBezTo>
                  <a:pt x="671472" y="364199"/>
                  <a:pt x="687905" y="361118"/>
                  <a:pt x="702695" y="361118"/>
                </a:cubicBezTo>
                <a:cubicBezTo>
                  <a:pt x="736383" y="361118"/>
                  <a:pt x="765757" y="373648"/>
                  <a:pt x="790818" y="398709"/>
                </a:cubicBezTo>
                <a:cubicBezTo>
                  <a:pt x="815878" y="423769"/>
                  <a:pt x="828408" y="454376"/>
                  <a:pt x="828408" y="490529"/>
                </a:cubicBezTo>
                <a:cubicBezTo>
                  <a:pt x="828408" y="529968"/>
                  <a:pt x="813208" y="563861"/>
                  <a:pt x="782806" y="592208"/>
                </a:cubicBezTo>
                <a:cubicBezTo>
                  <a:pt x="752405" y="620555"/>
                  <a:pt x="714609" y="634729"/>
                  <a:pt x="669418" y="634729"/>
                </a:cubicBezTo>
                <a:cubicBezTo>
                  <a:pt x="614367" y="634729"/>
                  <a:pt x="564657" y="610901"/>
                  <a:pt x="520288" y="563245"/>
                </a:cubicBezTo>
                <a:cubicBezTo>
                  <a:pt x="475918" y="515589"/>
                  <a:pt x="453733" y="456841"/>
                  <a:pt x="453733" y="387000"/>
                </a:cubicBezTo>
                <a:cubicBezTo>
                  <a:pt x="453733" y="304834"/>
                  <a:pt x="481053" y="228215"/>
                  <a:pt x="535694" y="157142"/>
                </a:cubicBezTo>
                <a:cubicBezTo>
                  <a:pt x="590334" y="86069"/>
                  <a:pt x="669418" y="33688"/>
                  <a:pt x="772947" y="0"/>
                </a:cubicBezTo>
                <a:close/>
                <a:moveTo>
                  <a:pt x="319214" y="0"/>
                </a:moveTo>
                <a:lnTo>
                  <a:pt x="319214" y="50532"/>
                </a:lnTo>
                <a:cubicBezTo>
                  <a:pt x="246908" y="88328"/>
                  <a:pt x="195144" y="127768"/>
                  <a:pt x="163921" y="168850"/>
                </a:cubicBezTo>
                <a:cubicBezTo>
                  <a:pt x="132698" y="209933"/>
                  <a:pt x="117086" y="254713"/>
                  <a:pt x="117086" y="303191"/>
                </a:cubicBezTo>
                <a:cubicBezTo>
                  <a:pt x="117086" y="331949"/>
                  <a:pt x="121195" y="351669"/>
                  <a:pt x="129411" y="362350"/>
                </a:cubicBezTo>
                <a:cubicBezTo>
                  <a:pt x="136806" y="373854"/>
                  <a:pt x="145844" y="379605"/>
                  <a:pt x="156526" y="379605"/>
                </a:cubicBezTo>
                <a:cubicBezTo>
                  <a:pt x="167207" y="379605"/>
                  <a:pt x="181586" y="376524"/>
                  <a:pt x="199663" y="370361"/>
                </a:cubicBezTo>
                <a:cubicBezTo>
                  <a:pt x="217739" y="364199"/>
                  <a:pt x="234172" y="361118"/>
                  <a:pt x="248962" y="361118"/>
                </a:cubicBezTo>
                <a:cubicBezTo>
                  <a:pt x="282650" y="361118"/>
                  <a:pt x="312024" y="373648"/>
                  <a:pt x="337085" y="398709"/>
                </a:cubicBezTo>
                <a:cubicBezTo>
                  <a:pt x="362145" y="423769"/>
                  <a:pt x="374675" y="454376"/>
                  <a:pt x="374675" y="490529"/>
                </a:cubicBezTo>
                <a:cubicBezTo>
                  <a:pt x="374675" y="529968"/>
                  <a:pt x="359475" y="563861"/>
                  <a:pt x="329073" y="592208"/>
                </a:cubicBezTo>
                <a:cubicBezTo>
                  <a:pt x="298672" y="620555"/>
                  <a:pt x="260876" y="634729"/>
                  <a:pt x="215685" y="634729"/>
                </a:cubicBezTo>
                <a:cubicBezTo>
                  <a:pt x="160634" y="634729"/>
                  <a:pt x="110924" y="610901"/>
                  <a:pt x="66555" y="563245"/>
                </a:cubicBezTo>
                <a:cubicBezTo>
                  <a:pt x="22185" y="515589"/>
                  <a:pt x="0" y="456841"/>
                  <a:pt x="0" y="387000"/>
                </a:cubicBezTo>
                <a:cubicBezTo>
                  <a:pt x="0" y="304834"/>
                  <a:pt x="27320" y="228215"/>
                  <a:pt x="81961" y="157142"/>
                </a:cubicBezTo>
                <a:cubicBezTo>
                  <a:pt x="136601" y="86069"/>
                  <a:pt x="215685" y="33688"/>
                  <a:pt x="319214" y="0"/>
                </a:cubicBezTo>
                <a:close/>
              </a:path>
            </a:pathLst>
          </a:custGeom>
          <a:solidFill>
            <a:schemeClr val="bg1">
              <a:alpha val="92631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9900" cap="all" spc="200" dirty="0">
              <a:solidFill>
                <a:schemeClr val="accent3">
                  <a:lumMod val="60000"/>
                  <a:lumOff val="40000"/>
                  <a:alpha val="51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43D0F9-D9A7-1DFC-34B6-C81535D1FE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1713599"/>
            <a:ext cx="5018400" cy="442439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3pPr>
            <a:lvl4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5pPr>
            <a:lvl6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7pPr>
            <a:lvl8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add Quote</a:t>
            </a:r>
            <a:endParaRPr lang="en-GB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1E71275-5CC0-6348-59EF-6E51946B9E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4802" y="4618075"/>
            <a:ext cx="6097198" cy="1519200"/>
          </a:xfrm>
          <a:solidFill>
            <a:schemeClr val="bg1"/>
          </a:solidFill>
        </p:spPr>
        <p:txBody>
          <a:bodyPr lIns="360000" tIns="180000" rIns="360000" bIns="180000"/>
          <a:lstStyle>
            <a:lvl5pPr>
              <a:defRPr/>
            </a:lvl5pPr>
          </a:lstStyle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Footers" descr="{&quot;templafy&quot;:{&quot;id&quot;:&quot;4708fec4-619c-41a6-a13a-61ee0ada3da4&quot;}}">
            <a:extLst>
              <a:ext uri="{FF2B5EF4-FFF2-40B4-BE49-F238E27FC236}">
                <a16:creationId xmlns:a16="http://schemas.microsoft.com/office/drawing/2014/main" id="{D09B7859-4BFA-0D77-C7FF-EF07F0410453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646066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1" y="1713599"/>
            <a:ext cx="4270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76F6AE-16AC-0583-7B95-974948C87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/>
          <a:stretch/>
        </p:blipFill>
        <p:spPr>
          <a:xfrm>
            <a:off x="5219864" y="1519416"/>
            <a:ext cx="2534277" cy="491378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6800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0E6DDC2-540A-5800-73D7-E95E8BC5AA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0400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AD0377-EEF4-2BE2-7A2F-129C1089A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0475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967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1" y="16201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August 14,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270375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4274201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DDE5B-1F2D-F372-3892-57D934C69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/>
          <a:stretch/>
        </p:blipFill>
        <p:spPr>
          <a:xfrm>
            <a:off x="5219864" y="1101138"/>
            <a:ext cx="2534277" cy="4913784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B65B4F-7599-74DF-EBA5-202E26CEB3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6800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65ECB4D-3B90-B975-5CC9-1D11DD4EF3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0400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74AAC9F-FD31-5ADB-B824-244A192375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0475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Footers" descr="{&quot;templafy&quot;:{&quot;id&quot;:&quot;9f113c1b-1e68-4d5d-9404-b1c9682e1dc7&quot;}}">
            <a:extLst>
              <a:ext uri="{FF2B5EF4-FFF2-40B4-BE49-F238E27FC236}">
                <a16:creationId xmlns:a16="http://schemas.microsoft.com/office/drawing/2014/main" id="{E089BA30-0544-BB92-B27F-1E09FDA031B1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169617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5D50D-0CD8-D2EA-90C7-9BFF908C9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 b="24590"/>
          <a:stretch/>
        </p:blipFill>
        <p:spPr>
          <a:xfrm>
            <a:off x="339905" y="1412777"/>
            <a:ext cx="3724098" cy="5445224"/>
          </a:xfrm>
          <a:prstGeom prst="rect">
            <a:avLst/>
          </a:prstGeom>
        </p:spPr>
      </p:pic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AD0377-EEF4-2BE2-7A2F-129C1089A4BB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68152" y="3463200"/>
            <a:ext cx="2667600" cy="26676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F15F2C-F25B-7919-7155-CF3E6B955963}"/>
              </a:ext>
            </a:extLst>
          </p:cNvPr>
          <p:cNvSpPr/>
          <p:nvPr userDrawn="1"/>
        </p:nvSpPr>
        <p:spPr>
          <a:xfrm>
            <a:off x="3875406" y="2742753"/>
            <a:ext cx="2412997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9462A8-BA13-5816-CC98-AE8BB418785C}"/>
              </a:ext>
            </a:extLst>
          </p:cNvPr>
          <p:cNvSpPr/>
          <p:nvPr userDrawn="1"/>
        </p:nvSpPr>
        <p:spPr>
          <a:xfrm>
            <a:off x="6455928" y="2742753"/>
            <a:ext cx="2412997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21D1A5-EF12-E62C-AC4E-BE6CA3AB39B5}"/>
              </a:ext>
            </a:extLst>
          </p:cNvPr>
          <p:cNvSpPr/>
          <p:nvPr userDrawn="1"/>
        </p:nvSpPr>
        <p:spPr>
          <a:xfrm>
            <a:off x="9053514" y="2742753"/>
            <a:ext cx="2437413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>
              <a:latin typeface="+mj-lt"/>
            </a:endParaRP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309FF903-CC38-4C37-5750-8228E5B698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875902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5AFC5333-4349-556A-AA4C-8264633D88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456425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6FE539F-EA02-11A6-24A3-64094D6D44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66219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812D6A1-9301-DA4C-0FE8-A2FA9AC562D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875902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A5EDA48-C466-DD48-83BE-B58C6F8C2FE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56425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7BD399E-3BDD-357D-3173-CEF24905CB9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66219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63E4F2-A49E-1CAC-AD88-6A5278BE8C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4000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15F6F11-90AC-E501-9C5A-58F94185AE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47225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1049E31-3DE3-F475-AAC8-ED15887EDC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7019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30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1071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5804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1D87860-7BDA-6ACF-8AD2-853F44125D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3733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BB32CB-B29F-4116-9105-192016E06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4218696" y="1484783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1" y="1713599"/>
            <a:ext cx="4270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EE0956-AB5F-AC03-EAB3-36441D885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9125434" y="1492099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17DACB36-D4E1-F498-4226-F130DA4F5B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0364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05CA00-36D2-E3AA-8BE8-1E472C3C45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6672065" y="1484783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613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1" y="16201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147874-D641-36E1-03C9-5414641E94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B65B4F-7599-74DF-EBA5-202E26CEB3A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10177" y="2034000"/>
            <a:ext cx="5608677" cy="33412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August 14,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270375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4274201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1D222DE-C8E6-D25C-E6F2-0624A2B9EC69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0220325" y="3143250"/>
            <a:ext cx="1355726" cy="29368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84BED-AAA1-1FE1-26B0-C3711E7D6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9980536" y="2869500"/>
            <a:ext cx="1876105" cy="3367813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13" name="Footers" descr="{&quot;templafy&quot;:{&quot;id&quot;:&quot;4aaff1e3-4aeb-4ab6-970c-e6644a7151c2&quot;}}">
            <a:extLst>
              <a:ext uri="{FF2B5EF4-FFF2-40B4-BE49-F238E27FC236}">
                <a16:creationId xmlns:a16="http://schemas.microsoft.com/office/drawing/2014/main" id="{2AA3E128-5B68-28FB-4891-492AE777546C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928761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0651" y="2041525"/>
            <a:ext cx="5591175" cy="33432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3344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D7C6D-AFB7-4703-6ED0-E0A861DE56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4325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1" y="16201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August 14,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3345689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3348686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D819A63-FF9D-A3D7-5D19-99428A5AB4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4939" y="2034001"/>
            <a:ext cx="5572124" cy="334762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9E2188-EF07-418A-877E-B5F25E893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  <p:sp>
        <p:nvSpPr>
          <p:cNvPr id="11" name="Footers" descr="{&quot;templafy&quot;:{&quot;id&quot;:&quot;5701762b-2ddd-415c-9f10-2849eeb3ef06&quot;}}">
            <a:extLst>
              <a:ext uri="{FF2B5EF4-FFF2-40B4-BE49-F238E27FC236}">
                <a16:creationId xmlns:a16="http://schemas.microsoft.com/office/drawing/2014/main" id="{E437CE73-48A8-6501-39C1-A1E43A2B9173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3213986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1E9437-E9FE-CAAE-4F68-755791724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"/>
          <a:stretch/>
        </p:blipFill>
        <p:spPr>
          <a:xfrm>
            <a:off x="2597948" y="4554"/>
            <a:ext cx="9594052" cy="68488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8F3588-281E-71E0-698D-DE2EFA5D7E6E}"/>
              </a:ext>
            </a:extLst>
          </p:cNvPr>
          <p:cNvSpPr/>
          <p:nvPr userDrawn="1"/>
        </p:nvSpPr>
        <p:spPr>
          <a:xfrm>
            <a:off x="1" y="1"/>
            <a:ext cx="3503778" cy="6858000"/>
          </a:xfrm>
          <a:prstGeom prst="rect">
            <a:avLst/>
          </a:prstGeom>
          <a:gradFill flip="none" rotWithShape="1">
            <a:gsLst>
              <a:gs pos="86000">
                <a:srgbClr val="1F538F"/>
              </a:gs>
              <a:gs pos="60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August 14,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40" y="720000"/>
            <a:ext cx="2417762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2421586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3DD438D-2CD1-72E2-C5C5-E3BE4E45323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27501" y="2048400"/>
            <a:ext cx="7082900" cy="2622025"/>
          </a:xfrm>
          <a:solidFill>
            <a:schemeClr val="bg1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Footers" descr="{&quot;templafy&quot;:{&quot;id&quot;:&quot;6f27a5ea-5194-4474-8f5a-b0c8f65deb8e&quot;}}">
            <a:extLst>
              <a:ext uri="{FF2B5EF4-FFF2-40B4-BE49-F238E27FC236}">
                <a16:creationId xmlns:a16="http://schemas.microsoft.com/office/drawing/2014/main" id="{6D57E22F-014A-FDF5-8749-C999CC6D20AD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698881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D420-908F-5B61-4A62-D08775D7B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9" y="720000"/>
            <a:ext cx="3344400" cy="54144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add Agenda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73473-00D3-EA4E-9912-9AFB4C8B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4E47-E74D-FD10-F0BD-556D34D4E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091B6-D998-5867-4730-E29A7BBC327C}"/>
              </a:ext>
            </a:extLst>
          </p:cNvPr>
          <p:cNvCxnSpPr>
            <a:cxnSpLocks/>
          </p:cNvCxnSpPr>
          <p:nvPr userDrawn="1"/>
        </p:nvCxnSpPr>
        <p:spPr>
          <a:xfrm>
            <a:off x="4254919" y="719138"/>
            <a:ext cx="0" cy="5418137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FDBB6-507E-07B9-8F7A-2FF96DCC7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3200" y="720000"/>
            <a:ext cx="5040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0BD2689-42EB-47E4-CA47-227CF851A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0800" y="720000"/>
            <a:ext cx="59688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add agenda point, one line</a:t>
            </a:r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3638FD4C-1242-FA12-1AE1-9624BF414B2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52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5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1" y="1713599"/>
            <a:ext cx="6122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2367BA-8F05-446D-84E4-1D4A251DE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1823" y="1628880"/>
            <a:ext cx="3751230" cy="4509120"/>
          </a:xfrm>
          <a:prstGeom prst="rect">
            <a:avLst/>
          </a:prstGeom>
          <a:effectLst>
            <a:outerShdw blurRad="193495" dist="146531" dir="3540000" sx="99000" sy="99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18A61B-6F4F-B694-869D-DF3F3E7BF0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8250" y="1627431"/>
            <a:ext cx="3074764" cy="4509225"/>
          </a:xfrm>
          <a:solidFill>
            <a:schemeClr val="bg1"/>
          </a:solidFill>
        </p:spPr>
        <p:txBody>
          <a:bodyPr tIns="648000" anchor="ctr" anchorCtr="1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52E313-28CB-8D27-CE72-0374CF6A9254}"/>
              </a:ext>
            </a:extLst>
          </p:cNvPr>
          <p:cNvSpPr/>
          <p:nvPr userDrawn="1"/>
        </p:nvSpPr>
        <p:spPr>
          <a:xfrm>
            <a:off x="8328249" y="1628155"/>
            <a:ext cx="725266" cy="45091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  <a:alpha val="0"/>
                </a:schemeClr>
              </a:gs>
              <a:gs pos="63000">
                <a:schemeClr val="accent4">
                  <a:lumMod val="45000"/>
                  <a:lumOff val="55000"/>
                  <a:alpha val="66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7435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71BF0-5156-4399-18F9-DC04A1A1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Guides" hidden="1">
            <a:extLst>
              <a:ext uri="{FF2B5EF4-FFF2-40B4-BE49-F238E27FC236}">
                <a16:creationId xmlns:a16="http://schemas.microsoft.com/office/drawing/2014/main" id="{701F89E3-1860-5814-889C-8F8203A4F6D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38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Footer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71BF0-5156-4399-18F9-DC04A1A1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August 14,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46AE6E0-28DF-FE32-2A53-3D57FC7ED2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7" name="Footers" descr="{&quot;templafy&quot;:{&quot;id&quot;:&quot;37bf3a59-c3d7-4ee6-b549-ac5503095b71&quot;}}">
            <a:extLst>
              <a:ext uri="{FF2B5EF4-FFF2-40B4-BE49-F238E27FC236}">
                <a16:creationId xmlns:a16="http://schemas.microsoft.com/office/drawing/2014/main" id="{AD7FCB85-6DF8-7133-9CEA-CE8EF93D41E2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984639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uides" hidden="1">
            <a:extLst>
              <a:ext uri="{FF2B5EF4-FFF2-40B4-BE49-F238E27FC236}">
                <a16:creationId xmlns:a16="http://schemas.microsoft.com/office/drawing/2014/main" id="{8CBDB7B0-4561-2F0F-FCA3-EB062B6585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92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">
    <p:bg>
      <p:bgPr>
        <a:gradFill>
          <a:gsLst>
            <a:gs pos="22000">
              <a:schemeClr val="bg1"/>
            </a:gs>
            <a:gs pos="100000">
              <a:schemeClr val="accent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Line top Placeholder 20">
            <a:extLst>
              <a:ext uri="{FF2B5EF4-FFF2-40B4-BE49-F238E27FC236}">
                <a16:creationId xmlns:a16="http://schemas.microsoft.com/office/drawing/2014/main" id="{38615178-D3EF-0351-B14B-847E20DE72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226A66-5DC3-953F-2B42-68A9AAEE705B}"/>
              </a:ext>
            </a:extLst>
          </p:cNvPr>
          <p:cNvGrpSpPr/>
          <p:nvPr userDrawn="1"/>
        </p:nvGrpSpPr>
        <p:grpSpPr>
          <a:xfrm>
            <a:off x="4724397" y="3211028"/>
            <a:ext cx="2743202" cy="435946"/>
            <a:chOff x="728662" y="709353"/>
            <a:chExt cx="2743202" cy="4359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44384E-4AF3-B4A4-F189-409E7C8A0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53"/>
            <a:stretch/>
          </p:blipFill>
          <p:spPr>
            <a:xfrm>
              <a:off x="728662" y="709353"/>
              <a:ext cx="381588" cy="435946"/>
            </a:xfrm>
            <a:prstGeom prst="rect">
              <a:avLst/>
            </a:prstGeom>
          </p:spPr>
        </p:pic>
        <p:sp>
          <p:nvSpPr>
            <p:cNvPr id="5" name="Freeform 33">
              <a:extLst>
                <a:ext uri="{FF2B5EF4-FFF2-40B4-BE49-F238E27FC236}">
                  <a16:creationId xmlns:a16="http://schemas.microsoft.com/office/drawing/2014/main" id="{0DE36B48-2DFA-C617-11D3-E6301B89EA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2376" y="709353"/>
              <a:ext cx="2249488" cy="295275"/>
            </a:xfrm>
            <a:custGeom>
              <a:avLst/>
              <a:gdLst>
                <a:gd name="T0" fmla="*/ 3918 w 3977"/>
                <a:gd name="T1" fmla="*/ 318 h 515"/>
                <a:gd name="T2" fmla="*/ 3977 w 3977"/>
                <a:gd name="T3" fmla="*/ 433 h 515"/>
                <a:gd name="T4" fmla="*/ 3973 w 3977"/>
                <a:gd name="T5" fmla="*/ 332 h 515"/>
                <a:gd name="T6" fmla="*/ 3688 w 3977"/>
                <a:gd name="T7" fmla="*/ 493 h 515"/>
                <a:gd name="T8" fmla="*/ 3585 w 3977"/>
                <a:gd name="T9" fmla="*/ 308 h 515"/>
                <a:gd name="T10" fmla="*/ 3488 w 3977"/>
                <a:gd name="T11" fmla="*/ 507 h 515"/>
                <a:gd name="T12" fmla="*/ 3337 w 3977"/>
                <a:gd name="T13" fmla="*/ 235 h 515"/>
                <a:gd name="T14" fmla="*/ 3543 w 3977"/>
                <a:gd name="T15" fmla="*/ 212 h 515"/>
                <a:gd name="T16" fmla="*/ 3280 w 3977"/>
                <a:gd name="T17" fmla="*/ 99 h 515"/>
                <a:gd name="T18" fmla="*/ 3280 w 3977"/>
                <a:gd name="T19" fmla="*/ 99 h 515"/>
                <a:gd name="T20" fmla="*/ 3163 w 3977"/>
                <a:gd name="T21" fmla="*/ 507 h 515"/>
                <a:gd name="T22" fmla="*/ 3163 w 3977"/>
                <a:gd name="T23" fmla="*/ 221 h 515"/>
                <a:gd name="T24" fmla="*/ 2812 w 3977"/>
                <a:gd name="T25" fmla="*/ 99 h 515"/>
                <a:gd name="T26" fmla="*/ 2812 w 3977"/>
                <a:gd name="T27" fmla="*/ 99 h 515"/>
                <a:gd name="T28" fmla="*/ 2852 w 3977"/>
                <a:gd name="T29" fmla="*/ 507 h 515"/>
                <a:gd name="T30" fmla="*/ 2695 w 3977"/>
                <a:gd name="T31" fmla="*/ 235 h 515"/>
                <a:gd name="T32" fmla="*/ 2804 w 3977"/>
                <a:gd name="T33" fmla="*/ 453 h 515"/>
                <a:gd name="T34" fmla="*/ 2521 w 3977"/>
                <a:gd name="T35" fmla="*/ 494 h 515"/>
                <a:gd name="T36" fmla="*/ 2621 w 3977"/>
                <a:gd name="T37" fmla="*/ 451 h 515"/>
                <a:gd name="T38" fmla="*/ 2470 w 3977"/>
                <a:gd name="T39" fmla="*/ 212 h 515"/>
                <a:gd name="T40" fmla="*/ 2512 w 3977"/>
                <a:gd name="T41" fmla="*/ 9 h 515"/>
                <a:gd name="T42" fmla="*/ 2236 w 3977"/>
                <a:gd name="T43" fmla="*/ 318 h 515"/>
                <a:gd name="T44" fmla="*/ 2236 w 3977"/>
                <a:gd name="T45" fmla="*/ 318 h 515"/>
                <a:gd name="T46" fmla="*/ 2295 w 3977"/>
                <a:gd name="T47" fmla="*/ 454 h 515"/>
                <a:gd name="T48" fmla="*/ 2080 w 3977"/>
                <a:gd name="T49" fmla="*/ 332 h 515"/>
                <a:gd name="T50" fmla="*/ 1949 w 3977"/>
                <a:gd name="T51" fmla="*/ 414 h 515"/>
                <a:gd name="T52" fmla="*/ 1887 w 3977"/>
                <a:gd name="T53" fmla="*/ 423 h 515"/>
                <a:gd name="T54" fmla="*/ 1537 w 3977"/>
                <a:gd name="T55" fmla="*/ 124 h 515"/>
                <a:gd name="T56" fmla="*/ 1426 w 3977"/>
                <a:gd name="T57" fmla="*/ 507 h 515"/>
                <a:gd name="T58" fmla="*/ 1453 w 3977"/>
                <a:gd name="T59" fmla="*/ 44 h 515"/>
                <a:gd name="T60" fmla="*/ 1977 w 3977"/>
                <a:gd name="T61" fmla="*/ 57 h 515"/>
                <a:gd name="T62" fmla="*/ 1342 w 3977"/>
                <a:gd name="T63" fmla="*/ 507 h 515"/>
                <a:gd name="T64" fmla="*/ 1175 w 3977"/>
                <a:gd name="T65" fmla="*/ 242 h 515"/>
                <a:gd name="T66" fmla="*/ 991 w 3977"/>
                <a:gd name="T67" fmla="*/ 507 h 515"/>
                <a:gd name="T68" fmla="*/ 991 w 3977"/>
                <a:gd name="T69" fmla="*/ 221 h 515"/>
                <a:gd name="T70" fmla="*/ 1294 w 3977"/>
                <a:gd name="T71" fmla="*/ 315 h 515"/>
                <a:gd name="T72" fmla="*/ 978 w 3977"/>
                <a:gd name="T73" fmla="*/ 493 h 515"/>
                <a:gd name="T74" fmla="*/ 875 w 3977"/>
                <a:gd name="T75" fmla="*/ 308 h 515"/>
                <a:gd name="T76" fmla="*/ 778 w 3977"/>
                <a:gd name="T77" fmla="*/ 507 h 515"/>
                <a:gd name="T78" fmla="*/ 627 w 3977"/>
                <a:gd name="T79" fmla="*/ 235 h 515"/>
                <a:gd name="T80" fmla="*/ 833 w 3977"/>
                <a:gd name="T81" fmla="*/ 212 h 515"/>
                <a:gd name="T82" fmla="*/ 552 w 3977"/>
                <a:gd name="T83" fmla="*/ 318 h 515"/>
                <a:gd name="T84" fmla="*/ 396 w 3977"/>
                <a:gd name="T85" fmla="*/ 332 h 515"/>
                <a:gd name="T86" fmla="*/ 493 w 3977"/>
                <a:gd name="T87" fmla="*/ 515 h 515"/>
                <a:gd name="T88" fmla="*/ 396 w 3977"/>
                <a:gd name="T89" fmla="*/ 332 h 515"/>
                <a:gd name="T90" fmla="*/ 172 w 3977"/>
                <a:gd name="T91" fmla="*/ 61 h 515"/>
                <a:gd name="T92" fmla="*/ 114 w 3977"/>
                <a:gd name="T93" fmla="*/ 419 h 515"/>
                <a:gd name="T94" fmla="*/ 53 w 3977"/>
                <a:gd name="T95" fmla="*/ 421 h 515"/>
                <a:gd name="T96" fmla="*/ 349 w 3977"/>
                <a:gd name="T97" fmla="*/ 175 h 515"/>
                <a:gd name="T98" fmla="*/ 3135 w 3977"/>
                <a:gd name="T99" fmla="*/ 313 h 515"/>
                <a:gd name="T100" fmla="*/ 3036 w 3977"/>
                <a:gd name="T101" fmla="*/ 491 h 515"/>
                <a:gd name="T102" fmla="*/ 3021 w 3977"/>
                <a:gd name="T103" fmla="*/ 21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77" h="515">
                  <a:moveTo>
                    <a:pt x="3918" y="318"/>
                  </a:moveTo>
                  <a:lnTo>
                    <a:pt x="3918" y="318"/>
                  </a:lnTo>
                  <a:cubicBezTo>
                    <a:pt x="3921" y="255"/>
                    <a:pt x="3878" y="229"/>
                    <a:pt x="3842" y="229"/>
                  </a:cubicBezTo>
                  <a:cubicBezTo>
                    <a:pt x="3794" y="229"/>
                    <a:pt x="3766" y="265"/>
                    <a:pt x="3762" y="318"/>
                  </a:cubicBezTo>
                  <a:lnTo>
                    <a:pt x="3918" y="318"/>
                  </a:lnTo>
                  <a:lnTo>
                    <a:pt x="3918" y="318"/>
                  </a:lnTo>
                  <a:close/>
                  <a:moveTo>
                    <a:pt x="3762" y="332"/>
                  </a:moveTo>
                  <a:lnTo>
                    <a:pt x="3762" y="332"/>
                  </a:lnTo>
                  <a:cubicBezTo>
                    <a:pt x="3761" y="461"/>
                    <a:pt x="3838" y="493"/>
                    <a:pt x="3876" y="493"/>
                  </a:cubicBezTo>
                  <a:cubicBezTo>
                    <a:pt x="3916" y="493"/>
                    <a:pt x="3936" y="479"/>
                    <a:pt x="3977" y="433"/>
                  </a:cubicBezTo>
                  <a:lnTo>
                    <a:pt x="3977" y="454"/>
                  </a:lnTo>
                  <a:cubicBezTo>
                    <a:pt x="3943" y="498"/>
                    <a:pt x="3909" y="515"/>
                    <a:pt x="3859" y="515"/>
                  </a:cubicBezTo>
                  <a:cubicBezTo>
                    <a:pt x="3770" y="515"/>
                    <a:pt x="3705" y="453"/>
                    <a:pt x="3705" y="367"/>
                  </a:cubicBezTo>
                  <a:cubicBezTo>
                    <a:pt x="3705" y="280"/>
                    <a:pt x="3768" y="212"/>
                    <a:pt x="3849" y="212"/>
                  </a:cubicBezTo>
                  <a:cubicBezTo>
                    <a:pt x="3915" y="212"/>
                    <a:pt x="3977" y="266"/>
                    <a:pt x="3973" y="332"/>
                  </a:cubicBezTo>
                  <a:lnTo>
                    <a:pt x="3762" y="332"/>
                  </a:lnTo>
                  <a:lnTo>
                    <a:pt x="3762" y="332"/>
                  </a:lnTo>
                  <a:close/>
                  <a:moveTo>
                    <a:pt x="3640" y="444"/>
                  </a:moveTo>
                  <a:lnTo>
                    <a:pt x="3640" y="444"/>
                  </a:lnTo>
                  <a:cubicBezTo>
                    <a:pt x="3640" y="482"/>
                    <a:pt x="3648" y="493"/>
                    <a:pt x="3688" y="493"/>
                  </a:cubicBezTo>
                  <a:lnTo>
                    <a:pt x="3688" y="507"/>
                  </a:lnTo>
                  <a:lnTo>
                    <a:pt x="3536" y="507"/>
                  </a:lnTo>
                  <a:lnTo>
                    <a:pt x="3536" y="493"/>
                  </a:lnTo>
                  <a:cubicBezTo>
                    <a:pt x="3574" y="493"/>
                    <a:pt x="3585" y="484"/>
                    <a:pt x="3585" y="457"/>
                  </a:cubicBezTo>
                  <a:lnTo>
                    <a:pt x="3585" y="308"/>
                  </a:lnTo>
                  <a:cubicBezTo>
                    <a:pt x="3585" y="262"/>
                    <a:pt x="3552" y="242"/>
                    <a:pt x="3521" y="242"/>
                  </a:cubicBezTo>
                  <a:cubicBezTo>
                    <a:pt x="3493" y="242"/>
                    <a:pt x="3468" y="260"/>
                    <a:pt x="3439" y="298"/>
                  </a:cubicBezTo>
                  <a:lnTo>
                    <a:pt x="3439" y="438"/>
                  </a:lnTo>
                  <a:cubicBezTo>
                    <a:pt x="3439" y="482"/>
                    <a:pt x="3445" y="493"/>
                    <a:pt x="3488" y="493"/>
                  </a:cubicBezTo>
                  <a:lnTo>
                    <a:pt x="3488" y="507"/>
                  </a:lnTo>
                  <a:lnTo>
                    <a:pt x="3337" y="507"/>
                  </a:lnTo>
                  <a:lnTo>
                    <a:pt x="3337" y="493"/>
                  </a:lnTo>
                  <a:cubicBezTo>
                    <a:pt x="3375" y="493"/>
                    <a:pt x="3385" y="490"/>
                    <a:pt x="3385" y="438"/>
                  </a:cubicBezTo>
                  <a:lnTo>
                    <a:pt x="3385" y="277"/>
                  </a:lnTo>
                  <a:cubicBezTo>
                    <a:pt x="3385" y="242"/>
                    <a:pt x="3376" y="235"/>
                    <a:pt x="3337" y="235"/>
                  </a:cubicBezTo>
                  <a:lnTo>
                    <a:pt x="3337" y="221"/>
                  </a:lnTo>
                  <a:lnTo>
                    <a:pt x="3426" y="212"/>
                  </a:lnTo>
                  <a:lnTo>
                    <a:pt x="3439" y="212"/>
                  </a:lnTo>
                  <a:lnTo>
                    <a:pt x="3439" y="270"/>
                  </a:lnTo>
                  <a:cubicBezTo>
                    <a:pt x="3473" y="231"/>
                    <a:pt x="3507" y="212"/>
                    <a:pt x="3543" y="212"/>
                  </a:cubicBezTo>
                  <a:cubicBezTo>
                    <a:pt x="3591" y="212"/>
                    <a:pt x="3640" y="246"/>
                    <a:pt x="3640" y="315"/>
                  </a:cubicBezTo>
                  <a:lnTo>
                    <a:pt x="3640" y="444"/>
                  </a:lnTo>
                  <a:lnTo>
                    <a:pt x="3640" y="444"/>
                  </a:lnTo>
                  <a:close/>
                  <a:moveTo>
                    <a:pt x="3280" y="99"/>
                  </a:moveTo>
                  <a:lnTo>
                    <a:pt x="3280" y="99"/>
                  </a:lnTo>
                  <a:cubicBezTo>
                    <a:pt x="3280" y="119"/>
                    <a:pt x="3265" y="135"/>
                    <a:pt x="3245" y="135"/>
                  </a:cubicBezTo>
                  <a:cubicBezTo>
                    <a:pt x="3226" y="135"/>
                    <a:pt x="3210" y="119"/>
                    <a:pt x="3210" y="99"/>
                  </a:cubicBezTo>
                  <a:cubicBezTo>
                    <a:pt x="3210" y="80"/>
                    <a:pt x="3226" y="65"/>
                    <a:pt x="3245" y="65"/>
                  </a:cubicBezTo>
                  <a:cubicBezTo>
                    <a:pt x="3265" y="65"/>
                    <a:pt x="3280" y="80"/>
                    <a:pt x="3280" y="99"/>
                  </a:cubicBezTo>
                  <a:lnTo>
                    <a:pt x="3280" y="99"/>
                  </a:lnTo>
                  <a:close/>
                  <a:moveTo>
                    <a:pt x="3272" y="453"/>
                  </a:moveTo>
                  <a:lnTo>
                    <a:pt x="3272" y="453"/>
                  </a:lnTo>
                  <a:cubicBezTo>
                    <a:pt x="3272" y="482"/>
                    <a:pt x="3279" y="493"/>
                    <a:pt x="3320" y="493"/>
                  </a:cubicBezTo>
                  <a:lnTo>
                    <a:pt x="3320" y="507"/>
                  </a:lnTo>
                  <a:lnTo>
                    <a:pt x="3163" y="507"/>
                  </a:lnTo>
                  <a:lnTo>
                    <a:pt x="3163" y="493"/>
                  </a:lnTo>
                  <a:cubicBezTo>
                    <a:pt x="3207" y="493"/>
                    <a:pt x="3217" y="487"/>
                    <a:pt x="3217" y="453"/>
                  </a:cubicBezTo>
                  <a:lnTo>
                    <a:pt x="3217" y="278"/>
                  </a:lnTo>
                  <a:cubicBezTo>
                    <a:pt x="3217" y="238"/>
                    <a:pt x="3205" y="235"/>
                    <a:pt x="3163" y="235"/>
                  </a:cubicBezTo>
                  <a:lnTo>
                    <a:pt x="3163" y="221"/>
                  </a:lnTo>
                  <a:lnTo>
                    <a:pt x="3258" y="212"/>
                  </a:lnTo>
                  <a:lnTo>
                    <a:pt x="3272" y="212"/>
                  </a:lnTo>
                  <a:lnTo>
                    <a:pt x="3272" y="453"/>
                  </a:lnTo>
                  <a:lnTo>
                    <a:pt x="3272" y="453"/>
                  </a:lnTo>
                  <a:close/>
                  <a:moveTo>
                    <a:pt x="2812" y="99"/>
                  </a:moveTo>
                  <a:lnTo>
                    <a:pt x="2812" y="99"/>
                  </a:lnTo>
                  <a:cubicBezTo>
                    <a:pt x="2812" y="119"/>
                    <a:pt x="2797" y="135"/>
                    <a:pt x="2778" y="135"/>
                  </a:cubicBezTo>
                  <a:cubicBezTo>
                    <a:pt x="2758" y="135"/>
                    <a:pt x="2742" y="119"/>
                    <a:pt x="2742" y="99"/>
                  </a:cubicBezTo>
                  <a:cubicBezTo>
                    <a:pt x="2742" y="80"/>
                    <a:pt x="2758" y="65"/>
                    <a:pt x="2778" y="65"/>
                  </a:cubicBezTo>
                  <a:cubicBezTo>
                    <a:pt x="2797" y="65"/>
                    <a:pt x="2812" y="80"/>
                    <a:pt x="2812" y="99"/>
                  </a:cubicBezTo>
                  <a:lnTo>
                    <a:pt x="2812" y="99"/>
                  </a:lnTo>
                  <a:close/>
                  <a:moveTo>
                    <a:pt x="2804" y="453"/>
                  </a:moveTo>
                  <a:lnTo>
                    <a:pt x="2804" y="453"/>
                  </a:lnTo>
                  <a:cubicBezTo>
                    <a:pt x="2804" y="482"/>
                    <a:pt x="2811" y="493"/>
                    <a:pt x="2852" y="493"/>
                  </a:cubicBezTo>
                  <a:lnTo>
                    <a:pt x="2852" y="507"/>
                  </a:lnTo>
                  <a:lnTo>
                    <a:pt x="2695" y="507"/>
                  </a:lnTo>
                  <a:lnTo>
                    <a:pt x="2695" y="493"/>
                  </a:lnTo>
                  <a:cubicBezTo>
                    <a:pt x="2739" y="493"/>
                    <a:pt x="2749" y="487"/>
                    <a:pt x="2749" y="453"/>
                  </a:cubicBezTo>
                  <a:lnTo>
                    <a:pt x="2749" y="278"/>
                  </a:lnTo>
                  <a:cubicBezTo>
                    <a:pt x="2749" y="238"/>
                    <a:pt x="2737" y="235"/>
                    <a:pt x="2695" y="235"/>
                  </a:cubicBezTo>
                  <a:lnTo>
                    <a:pt x="2695" y="221"/>
                  </a:lnTo>
                  <a:lnTo>
                    <a:pt x="2790" y="212"/>
                  </a:lnTo>
                  <a:lnTo>
                    <a:pt x="2804" y="212"/>
                  </a:lnTo>
                  <a:lnTo>
                    <a:pt x="2804" y="453"/>
                  </a:lnTo>
                  <a:lnTo>
                    <a:pt x="2804" y="453"/>
                  </a:lnTo>
                  <a:close/>
                  <a:moveTo>
                    <a:pt x="2566" y="278"/>
                  </a:moveTo>
                  <a:lnTo>
                    <a:pt x="2566" y="278"/>
                  </a:lnTo>
                  <a:cubicBezTo>
                    <a:pt x="2543" y="247"/>
                    <a:pt x="2512" y="229"/>
                    <a:pt x="2483" y="229"/>
                  </a:cubicBezTo>
                  <a:cubicBezTo>
                    <a:pt x="2431" y="229"/>
                    <a:pt x="2395" y="276"/>
                    <a:pt x="2395" y="346"/>
                  </a:cubicBezTo>
                  <a:cubicBezTo>
                    <a:pt x="2395" y="414"/>
                    <a:pt x="2427" y="494"/>
                    <a:pt x="2521" y="494"/>
                  </a:cubicBezTo>
                  <a:cubicBezTo>
                    <a:pt x="2553" y="494"/>
                    <a:pt x="2566" y="481"/>
                    <a:pt x="2566" y="450"/>
                  </a:cubicBezTo>
                  <a:lnTo>
                    <a:pt x="2566" y="278"/>
                  </a:lnTo>
                  <a:lnTo>
                    <a:pt x="2566" y="278"/>
                  </a:lnTo>
                  <a:close/>
                  <a:moveTo>
                    <a:pt x="2621" y="451"/>
                  </a:moveTo>
                  <a:lnTo>
                    <a:pt x="2621" y="451"/>
                  </a:lnTo>
                  <a:cubicBezTo>
                    <a:pt x="2621" y="482"/>
                    <a:pt x="2632" y="493"/>
                    <a:pt x="2669" y="493"/>
                  </a:cubicBezTo>
                  <a:lnTo>
                    <a:pt x="2669" y="507"/>
                  </a:lnTo>
                  <a:lnTo>
                    <a:pt x="2502" y="507"/>
                  </a:lnTo>
                  <a:cubicBezTo>
                    <a:pt x="2381" y="507"/>
                    <a:pt x="2336" y="425"/>
                    <a:pt x="2336" y="358"/>
                  </a:cubicBezTo>
                  <a:cubicBezTo>
                    <a:pt x="2336" y="277"/>
                    <a:pt x="2395" y="212"/>
                    <a:pt x="2470" y="212"/>
                  </a:cubicBezTo>
                  <a:cubicBezTo>
                    <a:pt x="2500" y="212"/>
                    <a:pt x="2530" y="223"/>
                    <a:pt x="2566" y="247"/>
                  </a:cubicBezTo>
                  <a:lnTo>
                    <a:pt x="2566" y="72"/>
                  </a:lnTo>
                  <a:cubicBezTo>
                    <a:pt x="2566" y="31"/>
                    <a:pt x="2556" y="23"/>
                    <a:pt x="2528" y="23"/>
                  </a:cubicBezTo>
                  <a:lnTo>
                    <a:pt x="2512" y="23"/>
                  </a:lnTo>
                  <a:lnTo>
                    <a:pt x="2512" y="9"/>
                  </a:lnTo>
                  <a:lnTo>
                    <a:pt x="2607" y="0"/>
                  </a:lnTo>
                  <a:lnTo>
                    <a:pt x="2621" y="0"/>
                  </a:lnTo>
                  <a:lnTo>
                    <a:pt x="2621" y="451"/>
                  </a:lnTo>
                  <a:lnTo>
                    <a:pt x="2621" y="451"/>
                  </a:lnTo>
                  <a:close/>
                  <a:moveTo>
                    <a:pt x="2236" y="318"/>
                  </a:moveTo>
                  <a:lnTo>
                    <a:pt x="2236" y="318"/>
                  </a:lnTo>
                  <a:cubicBezTo>
                    <a:pt x="2239" y="255"/>
                    <a:pt x="2196" y="229"/>
                    <a:pt x="2159" y="229"/>
                  </a:cubicBezTo>
                  <a:cubicBezTo>
                    <a:pt x="2112" y="229"/>
                    <a:pt x="2083" y="265"/>
                    <a:pt x="2080" y="318"/>
                  </a:cubicBezTo>
                  <a:lnTo>
                    <a:pt x="2236" y="318"/>
                  </a:lnTo>
                  <a:lnTo>
                    <a:pt x="2236" y="318"/>
                  </a:lnTo>
                  <a:close/>
                  <a:moveTo>
                    <a:pt x="2080" y="332"/>
                  </a:moveTo>
                  <a:lnTo>
                    <a:pt x="2080" y="332"/>
                  </a:lnTo>
                  <a:cubicBezTo>
                    <a:pt x="2079" y="461"/>
                    <a:pt x="2155" y="493"/>
                    <a:pt x="2194" y="493"/>
                  </a:cubicBezTo>
                  <a:cubicBezTo>
                    <a:pt x="2234" y="493"/>
                    <a:pt x="2254" y="479"/>
                    <a:pt x="2295" y="433"/>
                  </a:cubicBezTo>
                  <a:lnTo>
                    <a:pt x="2295" y="454"/>
                  </a:lnTo>
                  <a:cubicBezTo>
                    <a:pt x="2260" y="498"/>
                    <a:pt x="2227" y="515"/>
                    <a:pt x="2177" y="515"/>
                  </a:cubicBezTo>
                  <a:cubicBezTo>
                    <a:pt x="2088" y="515"/>
                    <a:pt x="2023" y="453"/>
                    <a:pt x="2023" y="367"/>
                  </a:cubicBezTo>
                  <a:cubicBezTo>
                    <a:pt x="2023" y="280"/>
                    <a:pt x="2086" y="212"/>
                    <a:pt x="2167" y="212"/>
                  </a:cubicBezTo>
                  <a:cubicBezTo>
                    <a:pt x="2233" y="212"/>
                    <a:pt x="2294" y="266"/>
                    <a:pt x="2290" y="332"/>
                  </a:cubicBezTo>
                  <a:lnTo>
                    <a:pt x="2080" y="332"/>
                  </a:lnTo>
                  <a:lnTo>
                    <a:pt x="2080" y="332"/>
                  </a:lnTo>
                  <a:close/>
                  <a:moveTo>
                    <a:pt x="1977" y="57"/>
                  </a:moveTo>
                  <a:lnTo>
                    <a:pt x="1977" y="57"/>
                  </a:lnTo>
                  <a:cubicBezTo>
                    <a:pt x="1937" y="58"/>
                    <a:pt x="1922" y="86"/>
                    <a:pt x="1925" y="129"/>
                  </a:cubicBezTo>
                  <a:lnTo>
                    <a:pt x="1949" y="414"/>
                  </a:lnTo>
                  <a:cubicBezTo>
                    <a:pt x="1954" y="471"/>
                    <a:pt x="1963" y="489"/>
                    <a:pt x="2006" y="493"/>
                  </a:cubicBezTo>
                  <a:lnTo>
                    <a:pt x="2006" y="507"/>
                  </a:lnTo>
                  <a:lnTo>
                    <a:pt x="1840" y="507"/>
                  </a:lnTo>
                  <a:lnTo>
                    <a:pt x="1840" y="493"/>
                  </a:lnTo>
                  <a:cubicBezTo>
                    <a:pt x="1878" y="486"/>
                    <a:pt x="1890" y="469"/>
                    <a:pt x="1887" y="423"/>
                  </a:cubicBezTo>
                  <a:lnTo>
                    <a:pt x="1865" y="124"/>
                  </a:lnTo>
                  <a:lnTo>
                    <a:pt x="1863" y="124"/>
                  </a:lnTo>
                  <a:lnTo>
                    <a:pt x="1705" y="507"/>
                  </a:lnTo>
                  <a:lnTo>
                    <a:pt x="1693" y="507"/>
                  </a:lnTo>
                  <a:lnTo>
                    <a:pt x="1537" y="124"/>
                  </a:lnTo>
                  <a:lnTo>
                    <a:pt x="1536" y="124"/>
                  </a:lnTo>
                  <a:lnTo>
                    <a:pt x="1510" y="410"/>
                  </a:lnTo>
                  <a:cubicBezTo>
                    <a:pt x="1506" y="456"/>
                    <a:pt x="1523" y="484"/>
                    <a:pt x="1570" y="493"/>
                  </a:cubicBezTo>
                  <a:lnTo>
                    <a:pt x="1570" y="507"/>
                  </a:lnTo>
                  <a:lnTo>
                    <a:pt x="1426" y="507"/>
                  </a:lnTo>
                  <a:lnTo>
                    <a:pt x="1426" y="493"/>
                  </a:lnTo>
                  <a:cubicBezTo>
                    <a:pt x="1473" y="486"/>
                    <a:pt x="1480" y="459"/>
                    <a:pt x="1485" y="408"/>
                  </a:cubicBezTo>
                  <a:lnTo>
                    <a:pt x="1513" y="90"/>
                  </a:lnTo>
                  <a:cubicBezTo>
                    <a:pt x="1495" y="70"/>
                    <a:pt x="1479" y="61"/>
                    <a:pt x="1453" y="57"/>
                  </a:cubicBezTo>
                  <a:lnTo>
                    <a:pt x="1453" y="44"/>
                  </a:lnTo>
                  <a:lnTo>
                    <a:pt x="1570" y="44"/>
                  </a:lnTo>
                  <a:lnTo>
                    <a:pt x="1718" y="408"/>
                  </a:lnTo>
                  <a:lnTo>
                    <a:pt x="1868" y="44"/>
                  </a:lnTo>
                  <a:lnTo>
                    <a:pt x="1977" y="44"/>
                  </a:lnTo>
                  <a:lnTo>
                    <a:pt x="1977" y="57"/>
                  </a:lnTo>
                  <a:lnTo>
                    <a:pt x="1977" y="57"/>
                  </a:lnTo>
                  <a:close/>
                  <a:moveTo>
                    <a:pt x="1294" y="444"/>
                  </a:moveTo>
                  <a:lnTo>
                    <a:pt x="1294" y="444"/>
                  </a:lnTo>
                  <a:cubicBezTo>
                    <a:pt x="1294" y="482"/>
                    <a:pt x="1302" y="493"/>
                    <a:pt x="1342" y="493"/>
                  </a:cubicBezTo>
                  <a:lnTo>
                    <a:pt x="1342" y="507"/>
                  </a:lnTo>
                  <a:lnTo>
                    <a:pt x="1190" y="507"/>
                  </a:lnTo>
                  <a:lnTo>
                    <a:pt x="1190" y="493"/>
                  </a:lnTo>
                  <a:cubicBezTo>
                    <a:pt x="1228" y="493"/>
                    <a:pt x="1239" y="484"/>
                    <a:pt x="1239" y="457"/>
                  </a:cubicBezTo>
                  <a:lnTo>
                    <a:pt x="1239" y="308"/>
                  </a:lnTo>
                  <a:cubicBezTo>
                    <a:pt x="1239" y="262"/>
                    <a:pt x="1206" y="242"/>
                    <a:pt x="1175" y="242"/>
                  </a:cubicBezTo>
                  <a:cubicBezTo>
                    <a:pt x="1147" y="242"/>
                    <a:pt x="1122" y="260"/>
                    <a:pt x="1093" y="298"/>
                  </a:cubicBezTo>
                  <a:lnTo>
                    <a:pt x="1093" y="438"/>
                  </a:lnTo>
                  <a:cubicBezTo>
                    <a:pt x="1093" y="482"/>
                    <a:pt x="1099" y="493"/>
                    <a:pt x="1142" y="493"/>
                  </a:cubicBezTo>
                  <a:lnTo>
                    <a:pt x="1142" y="507"/>
                  </a:lnTo>
                  <a:lnTo>
                    <a:pt x="991" y="507"/>
                  </a:lnTo>
                  <a:lnTo>
                    <a:pt x="991" y="493"/>
                  </a:lnTo>
                  <a:cubicBezTo>
                    <a:pt x="1029" y="493"/>
                    <a:pt x="1039" y="490"/>
                    <a:pt x="1039" y="438"/>
                  </a:cubicBezTo>
                  <a:lnTo>
                    <a:pt x="1039" y="277"/>
                  </a:lnTo>
                  <a:cubicBezTo>
                    <a:pt x="1039" y="242"/>
                    <a:pt x="1030" y="235"/>
                    <a:pt x="991" y="235"/>
                  </a:cubicBezTo>
                  <a:lnTo>
                    <a:pt x="991" y="221"/>
                  </a:lnTo>
                  <a:lnTo>
                    <a:pt x="1080" y="212"/>
                  </a:lnTo>
                  <a:lnTo>
                    <a:pt x="1093" y="212"/>
                  </a:lnTo>
                  <a:lnTo>
                    <a:pt x="1093" y="270"/>
                  </a:lnTo>
                  <a:cubicBezTo>
                    <a:pt x="1127" y="231"/>
                    <a:pt x="1161" y="212"/>
                    <a:pt x="1197" y="212"/>
                  </a:cubicBezTo>
                  <a:cubicBezTo>
                    <a:pt x="1245" y="212"/>
                    <a:pt x="1294" y="246"/>
                    <a:pt x="1294" y="315"/>
                  </a:cubicBezTo>
                  <a:lnTo>
                    <a:pt x="1294" y="444"/>
                  </a:lnTo>
                  <a:lnTo>
                    <a:pt x="1294" y="444"/>
                  </a:lnTo>
                  <a:close/>
                  <a:moveTo>
                    <a:pt x="930" y="444"/>
                  </a:moveTo>
                  <a:lnTo>
                    <a:pt x="930" y="444"/>
                  </a:lnTo>
                  <a:cubicBezTo>
                    <a:pt x="930" y="482"/>
                    <a:pt x="938" y="493"/>
                    <a:pt x="978" y="493"/>
                  </a:cubicBezTo>
                  <a:lnTo>
                    <a:pt x="978" y="507"/>
                  </a:lnTo>
                  <a:lnTo>
                    <a:pt x="826" y="507"/>
                  </a:lnTo>
                  <a:lnTo>
                    <a:pt x="826" y="493"/>
                  </a:lnTo>
                  <a:cubicBezTo>
                    <a:pt x="864" y="493"/>
                    <a:pt x="875" y="484"/>
                    <a:pt x="875" y="457"/>
                  </a:cubicBezTo>
                  <a:lnTo>
                    <a:pt x="875" y="308"/>
                  </a:lnTo>
                  <a:cubicBezTo>
                    <a:pt x="875" y="262"/>
                    <a:pt x="842" y="242"/>
                    <a:pt x="811" y="242"/>
                  </a:cubicBezTo>
                  <a:cubicBezTo>
                    <a:pt x="783" y="242"/>
                    <a:pt x="758" y="260"/>
                    <a:pt x="730" y="298"/>
                  </a:cubicBezTo>
                  <a:lnTo>
                    <a:pt x="730" y="438"/>
                  </a:lnTo>
                  <a:cubicBezTo>
                    <a:pt x="730" y="482"/>
                    <a:pt x="735" y="493"/>
                    <a:pt x="778" y="493"/>
                  </a:cubicBezTo>
                  <a:lnTo>
                    <a:pt x="778" y="507"/>
                  </a:lnTo>
                  <a:lnTo>
                    <a:pt x="627" y="507"/>
                  </a:lnTo>
                  <a:lnTo>
                    <a:pt x="627" y="493"/>
                  </a:lnTo>
                  <a:cubicBezTo>
                    <a:pt x="665" y="493"/>
                    <a:pt x="675" y="490"/>
                    <a:pt x="675" y="438"/>
                  </a:cubicBezTo>
                  <a:lnTo>
                    <a:pt x="675" y="277"/>
                  </a:lnTo>
                  <a:cubicBezTo>
                    <a:pt x="675" y="242"/>
                    <a:pt x="666" y="235"/>
                    <a:pt x="627" y="235"/>
                  </a:cubicBezTo>
                  <a:lnTo>
                    <a:pt x="627" y="221"/>
                  </a:lnTo>
                  <a:lnTo>
                    <a:pt x="716" y="212"/>
                  </a:lnTo>
                  <a:lnTo>
                    <a:pt x="730" y="212"/>
                  </a:lnTo>
                  <a:lnTo>
                    <a:pt x="730" y="270"/>
                  </a:lnTo>
                  <a:cubicBezTo>
                    <a:pt x="763" y="231"/>
                    <a:pt x="797" y="212"/>
                    <a:pt x="833" y="212"/>
                  </a:cubicBezTo>
                  <a:cubicBezTo>
                    <a:pt x="881" y="212"/>
                    <a:pt x="930" y="246"/>
                    <a:pt x="930" y="315"/>
                  </a:cubicBezTo>
                  <a:lnTo>
                    <a:pt x="930" y="444"/>
                  </a:lnTo>
                  <a:lnTo>
                    <a:pt x="930" y="444"/>
                  </a:lnTo>
                  <a:close/>
                  <a:moveTo>
                    <a:pt x="552" y="318"/>
                  </a:moveTo>
                  <a:lnTo>
                    <a:pt x="552" y="318"/>
                  </a:lnTo>
                  <a:cubicBezTo>
                    <a:pt x="555" y="255"/>
                    <a:pt x="512" y="229"/>
                    <a:pt x="475" y="229"/>
                  </a:cubicBezTo>
                  <a:cubicBezTo>
                    <a:pt x="428" y="229"/>
                    <a:pt x="399" y="265"/>
                    <a:pt x="396" y="318"/>
                  </a:cubicBezTo>
                  <a:lnTo>
                    <a:pt x="552" y="318"/>
                  </a:lnTo>
                  <a:lnTo>
                    <a:pt x="552" y="318"/>
                  </a:lnTo>
                  <a:close/>
                  <a:moveTo>
                    <a:pt x="396" y="332"/>
                  </a:moveTo>
                  <a:lnTo>
                    <a:pt x="396" y="332"/>
                  </a:lnTo>
                  <a:cubicBezTo>
                    <a:pt x="395" y="461"/>
                    <a:pt x="471" y="493"/>
                    <a:pt x="510" y="493"/>
                  </a:cubicBezTo>
                  <a:cubicBezTo>
                    <a:pt x="550" y="493"/>
                    <a:pt x="570" y="479"/>
                    <a:pt x="611" y="433"/>
                  </a:cubicBezTo>
                  <a:lnTo>
                    <a:pt x="611" y="454"/>
                  </a:lnTo>
                  <a:cubicBezTo>
                    <a:pt x="576" y="498"/>
                    <a:pt x="543" y="515"/>
                    <a:pt x="493" y="515"/>
                  </a:cubicBezTo>
                  <a:cubicBezTo>
                    <a:pt x="403" y="515"/>
                    <a:pt x="339" y="453"/>
                    <a:pt x="339" y="367"/>
                  </a:cubicBezTo>
                  <a:cubicBezTo>
                    <a:pt x="339" y="280"/>
                    <a:pt x="402" y="212"/>
                    <a:pt x="483" y="212"/>
                  </a:cubicBezTo>
                  <a:cubicBezTo>
                    <a:pt x="549" y="212"/>
                    <a:pt x="610" y="266"/>
                    <a:pt x="606" y="332"/>
                  </a:cubicBezTo>
                  <a:lnTo>
                    <a:pt x="396" y="332"/>
                  </a:lnTo>
                  <a:lnTo>
                    <a:pt x="396" y="332"/>
                  </a:lnTo>
                  <a:close/>
                  <a:moveTo>
                    <a:pt x="114" y="269"/>
                  </a:moveTo>
                  <a:lnTo>
                    <a:pt x="114" y="269"/>
                  </a:lnTo>
                  <a:cubicBezTo>
                    <a:pt x="135" y="276"/>
                    <a:pt x="147" y="277"/>
                    <a:pt x="172" y="277"/>
                  </a:cubicBezTo>
                  <a:cubicBezTo>
                    <a:pt x="240" y="277"/>
                    <a:pt x="284" y="240"/>
                    <a:pt x="284" y="177"/>
                  </a:cubicBezTo>
                  <a:cubicBezTo>
                    <a:pt x="284" y="128"/>
                    <a:pt x="257" y="61"/>
                    <a:pt x="172" y="61"/>
                  </a:cubicBezTo>
                  <a:lnTo>
                    <a:pt x="114" y="61"/>
                  </a:lnTo>
                  <a:lnTo>
                    <a:pt x="114" y="269"/>
                  </a:lnTo>
                  <a:lnTo>
                    <a:pt x="114" y="269"/>
                  </a:lnTo>
                  <a:close/>
                  <a:moveTo>
                    <a:pt x="114" y="419"/>
                  </a:moveTo>
                  <a:lnTo>
                    <a:pt x="114" y="419"/>
                  </a:lnTo>
                  <a:cubicBezTo>
                    <a:pt x="114" y="477"/>
                    <a:pt x="128" y="493"/>
                    <a:pt x="167" y="493"/>
                  </a:cubicBezTo>
                  <a:lnTo>
                    <a:pt x="167" y="507"/>
                  </a:lnTo>
                  <a:lnTo>
                    <a:pt x="0" y="507"/>
                  </a:lnTo>
                  <a:lnTo>
                    <a:pt x="0" y="493"/>
                  </a:lnTo>
                  <a:cubicBezTo>
                    <a:pt x="33" y="493"/>
                    <a:pt x="53" y="482"/>
                    <a:pt x="53" y="421"/>
                  </a:cubicBezTo>
                  <a:lnTo>
                    <a:pt x="53" y="131"/>
                  </a:lnTo>
                  <a:cubicBezTo>
                    <a:pt x="53" y="74"/>
                    <a:pt x="39" y="57"/>
                    <a:pt x="0" y="57"/>
                  </a:cubicBezTo>
                  <a:lnTo>
                    <a:pt x="0" y="44"/>
                  </a:lnTo>
                  <a:lnTo>
                    <a:pt x="169" y="44"/>
                  </a:lnTo>
                  <a:cubicBezTo>
                    <a:pt x="297" y="44"/>
                    <a:pt x="349" y="111"/>
                    <a:pt x="349" y="175"/>
                  </a:cubicBezTo>
                  <a:cubicBezTo>
                    <a:pt x="349" y="252"/>
                    <a:pt x="290" y="295"/>
                    <a:pt x="185" y="295"/>
                  </a:cubicBezTo>
                  <a:cubicBezTo>
                    <a:pt x="165" y="295"/>
                    <a:pt x="148" y="294"/>
                    <a:pt x="114" y="290"/>
                  </a:cubicBezTo>
                  <a:lnTo>
                    <a:pt x="114" y="419"/>
                  </a:lnTo>
                  <a:lnTo>
                    <a:pt x="114" y="419"/>
                  </a:lnTo>
                  <a:close/>
                  <a:moveTo>
                    <a:pt x="3135" y="313"/>
                  </a:moveTo>
                  <a:lnTo>
                    <a:pt x="3135" y="313"/>
                  </a:lnTo>
                  <a:lnTo>
                    <a:pt x="3121" y="313"/>
                  </a:lnTo>
                  <a:cubicBezTo>
                    <a:pt x="3109" y="262"/>
                    <a:pt x="3073" y="229"/>
                    <a:pt x="3025" y="229"/>
                  </a:cubicBezTo>
                  <a:cubicBezTo>
                    <a:pt x="2968" y="229"/>
                    <a:pt x="2929" y="277"/>
                    <a:pt x="2929" y="347"/>
                  </a:cubicBezTo>
                  <a:cubicBezTo>
                    <a:pt x="2929" y="426"/>
                    <a:pt x="2978" y="491"/>
                    <a:pt x="3036" y="491"/>
                  </a:cubicBezTo>
                  <a:cubicBezTo>
                    <a:pt x="3071" y="491"/>
                    <a:pt x="3113" y="473"/>
                    <a:pt x="3143" y="431"/>
                  </a:cubicBezTo>
                  <a:lnTo>
                    <a:pt x="3143" y="452"/>
                  </a:lnTo>
                  <a:cubicBezTo>
                    <a:pt x="3112" y="494"/>
                    <a:pt x="3069" y="515"/>
                    <a:pt x="3017" y="515"/>
                  </a:cubicBezTo>
                  <a:cubicBezTo>
                    <a:pt x="2932" y="515"/>
                    <a:pt x="2873" y="456"/>
                    <a:pt x="2873" y="371"/>
                  </a:cubicBezTo>
                  <a:cubicBezTo>
                    <a:pt x="2873" y="283"/>
                    <a:pt x="2939" y="212"/>
                    <a:pt x="3021" y="212"/>
                  </a:cubicBezTo>
                  <a:cubicBezTo>
                    <a:pt x="3064" y="212"/>
                    <a:pt x="3087" y="229"/>
                    <a:pt x="3102" y="229"/>
                  </a:cubicBezTo>
                  <a:cubicBezTo>
                    <a:pt x="3109" y="229"/>
                    <a:pt x="3116" y="223"/>
                    <a:pt x="3121" y="212"/>
                  </a:cubicBezTo>
                  <a:lnTo>
                    <a:pt x="3135" y="212"/>
                  </a:lnTo>
                  <a:lnTo>
                    <a:pt x="3135" y="31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618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C">
    <p:bg>
      <p:bgPr>
        <a:gradFill>
          <a:gsLst>
            <a:gs pos="87000">
              <a:srgbClr val="1F538F"/>
            </a:gs>
            <a:gs pos="52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13D132-8C61-C600-AFB3-F62335C60208}"/>
              </a:ext>
            </a:extLst>
          </p:cNvPr>
          <p:cNvGrpSpPr/>
          <p:nvPr userDrawn="1"/>
        </p:nvGrpSpPr>
        <p:grpSpPr>
          <a:xfrm>
            <a:off x="4724397" y="3211028"/>
            <a:ext cx="2743202" cy="435946"/>
            <a:chOff x="4724397" y="3211027"/>
            <a:chExt cx="2743202" cy="4359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F09B02-6C86-BF07-BC42-4DA86C0C9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53"/>
            <a:stretch/>
          </p:blipFill>
          <p:spPr>
            <a:xfrm>
              <a:off x="4724397" y="3211027"/>
              <a:ext cx="381588" cy="435946"/>
            </a:xfrm>
            <a:prstGeom prst="rect">
              <a:avLst/>
            </a:prstGeom>
          </p:spPr>
        </p:pic>
        <p:sp>
          <p:nvSpPr>
            <p:cNvPr id="10" name="Freeform 33">
              <a:extLst>
                <a:ext uri="{FF2B5EF4-FFF2-40B4-BE49-F238E27FC236}">
                  <a16:creationId xmlns:a16="http://schemas.microsoft.com/office/drawing/2014/main" id="{C106549B-7A55-FB9D-40AE-058D5282DBEE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5218111" y="3211027"/>
              <a:ext cx="2249488" cy="295275"/>
            </a:xfrm>
            <a:custGeom>
              <a:avLst/>
              <a:gdLst>
                <a:gd name="T0" fmla="*/ 3918 w 3977"/>
                <a:gd name="T1" fmla="*/ 318 h 515"/>
                <a:gd name="T2" fmla="*/ 3977 w 3977"/>
                <a:gd name="T3" fmla="*/ 433 h 515"/>
                <a:gd name="T4" fmla="*/ 3973 w 3977"/>
                <a:gd name="T5" fmla="*/ 332 h 515"/>
                <a:gd name="T6" fmla="*/ 3688 w 3977"/>
                <a:gd name="T7" fmla="*/ 493 h 515"/>
                <a:gd name="T8" fmla="*/ 3585 w 3977"/>
                <a:gd name="T9" fmla="*/ 308 h 515"/>
                <a:gd name="T10" fmla="*/ 3488 w 3977"/>
                <a:gd name="T11" fmla="*/ 507 h 515"/>
                <a:gd name="T12" fmla="*/ 3337 w 3977"/>
                <a:gd name="T13" fmla="*/ 235 h 515"/>
                <a:gd name="T14" fmla="*/ 3543 w 3977"/>
                <a:gd name="T15" fmla="*/ 212 h 515"/>
                <a:gd name="T16" fmla="*/ 3280 w 3977"/>
                <a:gd name="T17" fmla="*/ 99 h 515"/>
                <a:gd name="T18" fmla="*/ 3280 w 3977"/>
                <a:gd name="T19" fmla="*/ 99 h 515"/>
                <a:gd name="T20" fmla="*/ 3163 w 3977"/>
                <a:gd name="T21" fmla="*/ 507 h 515"/>
                <a:gd name="T22" fmla="*/ 3163 w 3977"/>
                <a:gd name="T23" fmla="*/ 221 h 515"/>
                <a:gd name="T24" fmla="*/ 2812 w 3977"/>
                <a:gd name="T25" fmla="*/ 99 h 515"/>
                <a:gd name="T26" fmla="*/ 2812 w 3977"/>
                <a:gd name="T27" fmla="*/ 99 h 515"/>
                <a:gd name="T28" fmla="*/ 2852 w 3977"/>
                <a:gd name="T29" fmla="*/ 507 h 515"/>
                <a:gd name="T30" fmla="*/ 2695 w 3977"/>
                <a:gd name="T31" fmla="*/ 235 h 515"/>
                <a:gd name="T32" fmla="*/ 2804 w 3977"/>
                <a:gd name="T33" fmla="*/ 453 h 515"/>
                <a:gd name="T34" fmla="*/ 2521 w 3977"/>
                <a:gd name="T35" fmla="*/ 494 h 515"/>
                <a:gd name="T36" fmla="*/ 2621 w 3977"/>
                <a:gd name="T37" fmla="*/ 451 h 515"/>
                <a:gd name="T38" fmla="*/ 2470 w 3977"/>
                <a:gd name="T39" fmla="*/ 212 h 515"/>
                <a:gd name="T40" fmla="*/ 2512 w 3977"/>
                <a:gd name="T41" fmla="*/ 9 h 515"/>
                <a:gd name="T42" fmla="*/ 2236 w 3977"/>
                <a:gd name="T43" fmla="*/ 318 h 515"/>
                <a:gd name="T44" fmla="*/ 2236 w 3977"/>
                <a:gd name="T45" fmla="*/ 318 h 515"/>
                <a:gd name="T46" fmla="*/ 2295 w 3977"/>
                <a:gd name="T47" fmla="*/ 454 h 515"/>
                <a:gd name="T48" fmla="*/ 2080 w 3977"/>
                <a:gd name="T49" fmla="*/ 332 h 515"/>
                <a:gd name="T50" fmla="*/ 1949 w 3977"/>
                <a:gd name="T51" fmla="*/ 414 h 515"/>
                <a:gd name="T52" fmla="*/ 1887 w 3977"/>
                <a:gd name="T53" fmla="*/ 423 h 515"/>
                <a:gd name="T54" fmla="*/ 1537 w 3977"/>
                <a:gd name="T55" fmla="*/ 124 h 515"/>
                <a:gd name="T56" fmla="*/ 1426 w 3977"/>
                <a:gd name="T57" fmla="*/ 507 h 515"/>
                <a:gd name="T58" fmla="*/ 1453 w 3977"/>
                <a:gd name="T59" fmla="*/ 44 h 515"/>
                <a:gd name="T60" fmla="*/ 1977 w 3977"/>
                <a:gd name="T61" fmla="*/ 57 h 515"/>
                <a:gd name="T62" fmla="*/ 1342 w 3977"/>
                <a:gd name="T63" fmla="*/ 507 h 515"/>
                <a:gd name="T64" fmla="*/ 1175 w 3977"/>
                <a:gd name="T65" fmla="*/ 242 h 515"/>
                <a:gd name="T66" fmla="*/ 991 w 3977"/>
                <a:gd name="T67" fmla="*/ 507 h 515"/>
                <a:gd name="T68" fmla="*/ 991 w 3977"/>
                <a:gd name="T69" fmla="*/ 221 h 515"/>
                <a:gd name="T70" fmla="*/ 1294 w 3977"/>
                <a:gd name="T71" fmla="*/ 315 h 515"/>
                <a:gd name="T72" fmla="*/ 978 w 3977"/>
                <a:gd name="T73" fmla="*/ 493 h 515"/>
                <a:gd name="T74" fmla="*/ 875 w 3977"/>
                <a:gd name="T75" fmla="*/ 308 h 515"/>
                <a:gd name="T76" fmla="*/ 778 w 3977"/>
                <a:gd name="T77" fmla="*/ 507 h 515"/>
                <a:gd name="T78" fmla="*/ 627 w 3977"/>
                <a:gd name="T79" fmla="*/ 235 h 515"/>
                <a:gd name="T80" fmla="*/ 833 w 3977"/>
                <a:gd name="T81" fmla="*/ 212 h 515"/>
                <a:gd name="T82" fmla="*/ 552 w 3977"/>
                <a:gd name="T83" fmla="*/ 318 h 515"/>
                <a:gd name="T84" fmla="*/ 396 w 3977"/>
                <a:gd name="T85" fmla="*/ 332 h 515"/>
                <a:gd name="T86" fmla="*/ 493 w 3977"/>
                <a:gd name="T87" fmla="*/ 515 h 515"/>
                <a:gd name="T88" fmla="*/ 396 w 3977"/>
                <a:gd name="T89" fmla="*/ 332 h 515"/>
                <a:gd name="T90" fmla="*/ 172 w 3977"/>
                <a:gd name="T91" fmla="*/ 61 h 515"/>
                <a:gd name="T92" fmla="*/ 114 w 3977"/>
                <a:gd name="T93" fmla="*/ 419 h 515"/>
                <a:gd name="T94" fmla="*/ 53 w 3977"/>
                <a:gd name="T95" fmla="*/ 421 h 515"/>
                <a:gd name="T96" fmla="*/ 349 w 3977"/>
                <a:gd name="T97" fmla="*/ 175 h 515"/>
                <a:gd name="T98" fmla="*/ 3135 w 3977"/>
                <a:gd name="T99" fmla="*/ 313 h 515"/>
                <a:gd name="T100" fmla="*/ 3036 w 3977"/>
                <a:gd name="T101" fmla="*/ 491 h 515"/>
                <a:gd name="T102" fmla="*/ 3021 w 3977"/>
                <a:gd name="T103" fmla="*/ 21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77" h="515">
                  <a:moveTo>
                    <a:pt x="3918" y="318"/>
                  </a:moveTo>
                  <a:lnTo>
                    <a:pt x="3918" y="318"/>
                  </a:lnTo>
                  <a:cubicBezTo>
                    <a:pt x="3921" y="255"/>
                    <a:pt x="3878" y="229"/>
                    <a:pt x="3842" y="229"/>
                  </a:cubicBezTo>
                  <a:cubicBezTo>
                    <a:pt x="3794" y="229"/>
                    <a:pt x="3766" y="265"/>
                    <a:pt x="3762" y="318"/>
                  </a:cubicBezTo>
                  <a:lnTo>
                    <a:pt x="3918" y="318"/>
                  </a:lnTo>
                  <a:lnTo>
                    <a:pt x="3918" y="318"/>
                  </a:lnTo>
                  <a:close/>
                  <a:moveTo>
                    <a:pt x="3762" y="332"/>
                  </a:moveTo>
                  <a:lnTo>
                    <a:pt x="3762" y="332"/>
                  </a:lnTo>
                  <a:cubicBezTo>
                    <a:pt x="3761" y="461"/>
                    <a:pt x="3838" y="493"/>
                    <a:pt x="3876" y="493"/>
                  </a:cubicBezTo>
                  <a:cubicBezTo>
                    <a:pt x="3916" y="493"/>
                    <a:pt x="3936" y="479"/>
                    <a:pt x="3977" y="433"/>
                  </a:cubicBezTo>
                  <a:lnTo>
                    <a:pt x="3977" y="454"/>
                  </a:lnTo>
                  <a:cubicBezTo>
                    <a:pt x="3943" y="498"/>
                    <a:pt x="3909" y="515"/>
                    <a:pt x="3859" y="515"/>
                  </a:cubicBezTo>
                  <a:cubicBezTo>
                    <a:pt x="3770" y="515"/>
                    <a:pt x="3705" y="453"/>
                    <a:pt x="3705" y="367"/>
                  </a:cubicBezTo>
                  <a:cubicBezTo>
                    <a:pt x="3705" y="280"/>
                    <a:pt x="3768" y="212"/>
                    <a:pt x="3849" y="212"/>
                  </a:cubicBezTo>
                  <a:cubicBezTo>
                    <a:pt x="3915" y="212"/>
                    <a:pt x="3977" y="266"/>
                    <a:pt x="3973" y="332"/>
                  </a:cubicBezTo>
                  <a:lnTo>
                    <a:pt x="3762" y="332"/>
                  </a:lnTo>
                  <a:lnTo>
                    <a:pt x="3762" y="332"/>
                  </a:lnTo>
                  <a:close/>
                  <a:moveTo>
                    <a:pt x="3640" y="444"/>
                  </a:moveTo>
                  <a:lnTo>
                    <a:pt x="3640" y="444"/>
                  </a:lnTo>
                  <a:cubicBezTo>
                    <a:pt x="3640" y="482"/>
                    <a:pt x="3648" y="493"/>
                    <a:pt x="3688" y="493"/>
                  </a:cubicBezTo>
                  <a:lnTo>
                    <a:pt x="3688" y="507"/>
                  </a:lnTo>
                  <a:lnTo>
                    <a:pt x="3536" y="507"/>
                  </a:lnTo>
                  <a:lnTo>
                    <a:pt x="3536" y="493"/>
                  </a:lnTo>
                  <a:cubicBezTo>
                    <a:pt x="3574" y="493"/>
                    <a:pt x="3585" y="484"/>
                    <a:pt x="3585" y="457"/>
                  </a:cubicBezTo>
                  <a:lnTo>
                    <a:pt x="3585" y="308"/>
                  </a:lnTo>
                  <a:cubicBezTo>
                    <a:pt x="3585" y="262"/>
                    <a:pt x="3552" y="242"/>
                    <a:pt x="3521" y="242"/>
                  </a:cubicBezTo>
                  <a:cubicBezTo>
                    <a:pt x="3493" y="242"/>
                    <a:pt x="3468" y="260"/>
                    <a:pt x="3439" y="298"/>
                  </a:cubicBezTo>
                  <a:lnTo>
                    <a:pt x="3439" y="438"/>
                  </a:lnTo>
                  <a:cubicBezTo>
                    <a:pt x="3439" y="482"/>
                    <a:pt x="3445" y="493"/>
                    <a:pt x="3488" y="493"/>
                  </a:cubicBezTo>
                  <a:lnTo>
                    <a:pt x="3488" y="507"/>
                  </a:lnTo>
                  <a:lnTo>
                    <a:pt x="3337" y="507"/>
                  </a:lnTo>
                  <a:lnTo>
                    <a:pt x="3337" y="493"/>
                  </a:lnTo>
                  <a:cubicBezTo>
                    <a:pt x="3375" y="493"/>
                    <a:pt x="3385" y="490"/>
                    <a:pt x="3385" y="438"/>
                  </a:cubicBezTo>
                  <a:lnTo>
                    <a:pt x="3385" y="277"/>
                  </a:lnTo>
                  <a:cubicBezTo>
                    <a:pt x="3385" y="242"/>
                    <a:pt x="3376" y="235"/>
                    <a:pt x="3337" y="235"/>
                  </a:cubicBezTo>
                  <a:lnTo>
                    <a:pt x="3337" y="221"/>
                  </a:lnTo>
                  <a:lnTo>
                    <a:pt x="3426" y="212"/>
                  </a:lnTo>
                  <a:lnTo>
                    <a:pt x="3439" y="212"/>
                  </a:lnTo>
                  <a:lnTo>
                    <a:pt x="3439" y="270"/>
                  </a:lnTo>
                  <a:cubicBezTo>
                    <a:pt x="3473" y="231"/>
                    <a:pt x="3507" y="212"/>
                    <a:pt x="3543" y="212"/>
                  </a:cubicBezTo>
                  <a:cubicBezTo>
                    <a:pt x="3591" y="212"/>
                    <a:pt x="3640" y="246"/>
                    <a:pt x="3640" y="315"/>
                  </a:cubicBezTo>
                  <a:lnTo>
                    <a:pt x="3640" y="444"/>
                  </a:lnTo>
                  <a:lnTo>
                    <a:pt x="3640" y="444"/>
                  </a:lnTo>
                  <a:close/>
                  <a:moveTo>
                    <a:pt x="3280" y="99"/>
                  </a:moveTo>
                  <a:lnTo>
                    <a:pt x="3280" y="99"/>
                  </a:lnTo>
                  <a:cubicBezTo>
                    <a:pt x="3280" y="119"/>
                    <a:pt x="3265" y="135"/>
                    <a:pt x="3245" y="135"/>
                  </a:cubicBezTo>
                  <a:cubicBezTo>
                    <a:pt x="3226" y="135"/>
                    <a:pt x="3210" y="119"/>
                    <a:pt x="3210" y="99"/>
                  </a:cubicBezTo>
                  <a:cubicBezTo>
                    <a:pt x="3210" y="80"/>
                    <a:pt x="3226" y="65"/>
                    <a:pt x="3245" y="65"/>
                  </a:cubicBezTo>
                  <a:cubicBezTo>
                    <a:pt x="3265" y="65"/>
                    <a:pt x="3280" y="80"/>
                    <a:pt x="3280" y="99"/>
                  </a:cubicBezTo>
                  <a:lnTo>
                    <a:pt x="3280" y="99"/>
                  </a:lnTo>
                  <a:close/>
                  <a:moveTo>
                    <a:pt x="3272" y="453"/>
                  </a:moveTo>
                  <a:lnTo>
                    <a:pt x="3272" y="453"/>
                  </a:lnTo>
                  <a:cubicBezTo>
                    <a:pt x="3272" y="482"/>
                    <a:pt x="3279" y="493"/>
                    <a:pt x="3320" y="493"/>
                  </a:cubicBezTo>
                  <a:lnTo>
                    <a:pt x="3320" y="507"/>
                  </a:lnTo>
                  <a:lnTo>
                    <a:pt x="3163" y="507"/>
                  </a:lnTo>
                  <a:lnTo>
                    <a:pt x="3163" y="493"/>
                  </a:lnTo>
                  <a:cubicBezTo>
                    <a:pt x="3207" y="493"/>
                    <a:pt x="3217" y="487"/>
                    <a:pt x="3217" y="453"/>
                  </a:cubicBezTo>
                  <a:lnTo>
                    <a:pt x="3217" y="278"/>
                  </a:lnTo>
                  <a:cubicBezTo>
                    <a:pt x="3217" y="238"/>
                    <a:pt x="3205" y="235"/>
                    <a:pt x="3163" y="235"/>
                  </a:cubicBezTo>
                  <a:lnTo>
                    <a:pt x="3163" y="221"/>
                  </a:lnTo>
                  <a:lnTo>
                    <a:pt x="3258" y="212"/>
                  </a:lnTo>
                  <a:lnTo>
                    <a:pt x="3272" y="212"/>
                  </a:lnTo>
                  <a:lnTo>
                    <a:pt x="3272" y="453"/>
                  </a:lnTo>
                  <a:lnTo>
                    <a:pt x="3272" y="453"/>
                  </a:lnTo>
                  <a:close/>
                  <a:moveTo>
                    <a:pt x="2812" y="99"/>
                  </a:moveTo>
                  <a:lnTo>
                    <a:pt x="2812" y="99"/>
                  </a:lnTo>
                  <a:cubicBezTo>
                    <a:pt x="2812" y="119"/>
                    <a:pt x="2797" y="135"/>
                    <a:pt x="2778" y="135"/>
                  </a:cubicBezTo>
                  <a:cubicBezTo>
                    <a:pt x="2758" y="135"/>
                    <a:pt x="2742" y="119"/>
                    <a:pt x="2742" y="99"/>
                  </a:cubicBezTo>
                  <a:cubicBezTo>
                    <a:pt x="2742" y="80"/>
                    <a:pt x="2758" y="65"/>
                    <a:pt x="2778" y="65"/>
                  </a:cubicBezTo>
                  <a:cubicBezTo>
                    <a:pt x="2797" y="65"/>
                    <a:pt x="2812" y="80"/>
                    <a:pt x="2812" y="99"/>
                  </a:cubicBezTo>
                  <a:lnTo>
                    <a:pt x="2812" y="99"/>
                  </a:lnTo>
                  <a:close/>
                  <a:moveTo>
                    <a:pt x="2804" y="453"/>
                  </a:moveTo>
                  <a:lnTo>
                    <a:pt x="2804" y="453"/>
                  </a:lnTo>
                  <a:cubicBezTo>
                    <a:pt x="2804" y="482"/>
                    <a:pt x="2811" y="493"/>
                    <a:pt x="2852" y="493"/>
                  </a:cubicBezTo>
                  <a:lnTo>
                    <a:pt x="2852" y="507"/>
                  </a:lnTo>
                  <a:lnTo>
                    <a:pt x="2695" y="507"/>
                  </a:lnTo>
                  <a:lnTo>
                    <a:pt x="2695" y="493"/>
                  </a:lnTo>
                  <a:cubicBezTo>
                    <a:pt x="2739" y="493"/>
                    <a:pt x="2749" y="487"/>
                    <a:pt x="2749" y="453"/>
                  </a:cubicBezTo>
                  <a:lnTo>
                    <a:pt x="2749" y="278"/>
                  </a:lnTo>
                  <a:cubicBezTo>
                    <a:pt x="2749" y="238"/>
                    <a:pt x="2737" y="235"/>
                    <a:pt x="2695" y="235"/>
                  </a:cubicBezTo>
                  <a:lnTo>
                    <a:pt x="2695" y="221"/>
                  </a:lnTo>
                  <a:lnTo>
                    <a:pt x="2790" y="212"/>
                  </a:lnTo>
                  <a:lnTo>
                    <a:pt x="2804" y="212"/>
                  </a:lnTo>
                  <a:lnTo>
                    <a:pt x="2804" y="453"/>
                  </a:lnTo>
                  <a:lnTo>
                    <a:pt x="2804" y="453"/>
                  </a:lnTo>
                  <a:close/>
                  <a:moveTo>
                    <a:pt x="2566" y="278"/>
                  </a:moveTo>
                  <a:lnTo>
                    <a:pt x="2566" y="278"/>
                  </a:lnTo>
                  <a:cubicBezTo>
                    <a:pt x="2543" y="247"/>
                    <a:pt x="2512" y="229"/>
                    <a:pt x="2483" y="229"/>
                  </a:cubicBezTo>
                  <a:cubicBezTo>
                    <a:pt x="2431" y="229"/>
                    <a:pt x="2395" y="276"/>
                    <a:pt x="2395" y="346"/>
                  </a:cubicBezTo>
                  <a:cubicBezTo>
                    <a:pt x="2395" y="414"/>
                    <a:pt x="2427" y="494"/>
                    <a:pt x="2521" y="494"/>
                  </a:cubicBezTo>
                  <a:cubicBezTo>
                    <a:pt x="2553" y="494"/>
                    <a:pt x="2566" y="481"/>
                    <a:pt x="2566" y="450"/>
                  </a:cubicBezTo>
                  <a:lnTo>
                    <a:pt x="2566" y="278"/>
                  </a:lnTo>
                  <a:lnTo>
                    <a:pt x="2566" y="278"/>
                  </a:lnTo>
                  <a:close/>
                  <a:moveTo>
                    <a:pt x="2621" y="451"/>
                  </a:moveTo>
                  <a:lnTo>
                    <a:pt x="2621" y="451"/>
                  </a:lnTo>
                  <a:cubicBezTo>
                    <a:pt x="2621" y="482"/>
                    <a:pt x="2632" y="493"/>
                    <a:pt x="2669" y="493"/>
                  </a:cubicBezTo>
                  <a:lnTo>
                    <a:pt x="2669" y="507"/>
                  </a:lnTo>
                  <a:lnTo>
                    <a:pt x="2502" y="507"/>
                  </a:lnTo>
                  <a:cubicBezTo>
                    <a:pt x="2381" y="507"/>
                    <a:pt x="2336" y="425"/>
                    <a:pt x="2336" y="358"/>
                  </a:cubicBezTo>
                  <a:cubicBezTo>
                    <a:pt x="2336" y="277"/>
                    <a:pt x="2395" y="212"/>
                    <a:pt x="2470" y="212"/>
                  </a:cubicBezTo>
                  <a:cubicBezTo>
                    <a:pt x="2500" y="212"/>
                    <a:pt x="2530" y="223"/>
                    <a:pt x="2566" y="247"/>
                  </a:cubicBezTo>
                  <a:lnTo>
                    <a:pt x="2566" y="72"/>
                  </a:lnTo>
                  <a:cubicBezTo>
                    <a:pt x="2566" y="31"/>
                    <a:pt x="2556" y="23"/>
                    <a:pt x="2528" y="23"/>
                  </a:cubicBezTo>
                  <a:lnTo>
                    <a:pt x="2512" y="23"/>
                  </a:lnTo>
                  <a:lnTo>
                    <a:pt x="2512" y="9"/>
                  </a:lnTo>
                  <a:lnTo>
                    <a:pt x="2607" y="0"/>
                  </a:lnTo>
                  <a:lnTo>
                    <a:pt x="2621" y="0"/>
                  </a:lnTo>
                  <a:lnTo>
                    <a:pt x="2621" y="451"/>
                  </a:lnTo>
                  <a:lnTo>
                    <a:pt x="2621" y="451"/>
                  </a:lnTo>
                  <a:close/>
                  <a:moveTo>
                    <a:pt x="2236" y="318"/>
                  </a:moveTo>
                  <a:lnTo>
                    <a:pt x="2236" y="318"/>
                  </a:lnTo>
                  <a:cubicBezTo>
                    <a:pt x="2239" y="255"/>
                    <a:pt x="2196" y="229"/>
                    <a:pt x="2159" y="229"/>
                  </a:cubicBezTo>
                  <a:cubicBezTo>
                    <a:pt x="2112" y="229"/>
                    <a:pt x="2083" y="265"/>
                    <a:pt x="2080" y="318"/>
                  </a:cubicBezTo>
                  <a:lnTo>
                    <a:pt x="2236" y="318"/>
                  </a:lnTo>
                  <a:lnTo>
                    <a:pt x="2236" y="318"/>
                  </a:lnTo>
                  <a:close/>
                  <a:moveTo>
                    <a:pt x="2080" y="332"/>
                  </a:moveTo>
                  <a:lnTo>
                    <a:pt x="2080" y="332"/>
                  </a:lnTo>
                  <a:cubicBezTo>
                    <a:pt x="2079" y="461"/>
                    <a:pt x="2155" y="493"/>
                    <a:pt x="2194" y="493"/>
                  </a:cubicBezTo>
                  <a:cubicBezTo>
                    <a:pt x="2234" y="493"/>
                    <a:pt x="2254" y="479"/>
                    <a:pt x="2295" y="433"/>
                  </a:cubicBezTo>
                  <a:lnTo>
                    <a:pt x="2295" y="454"/>
                  </a:lnTo>
                  <a:cubicBezTo>
                    <a:pt x="2260" y="498"/>
                    <a:pt x="2227" y="515"/>
                    <a:pt x="2177" y="515"/>
                  </a:cubicBezTo>
                  <a:cubicBezTo>
                    <a:pt x="2088" y="515"/>
                    <a:pt x="2023" y="453"/>
                    <a:pt x="2023" y="367"/>
                  </a:cubicBezTo>
                  <a:cubicBezTo>
                    <a:pt x="2023" y="280"/>
                    <a:pt x="2086" y="212"/>
                    <a:pt x="2167" y="212"/>
                  </a:cubicBezTo>
                  <a:cubicBezTo>
                    <a:pt x="2233" y="212"/>
                    <a:pt x="2294" y="266"/>
                    <a:pt x="2290" y="332"/>
                  </a:cubicBezTo>
                  <a:lnTo>
                    <a:pt x="2080" y="332"/>
                  </a:lnTo>
                  <a:lnTo>
                    <a:pt x="2080" y="332"/>
                  </a:lnTo>
                  <a:close/>
                  <a:moveTo>
                    <a:pt x="1977" y="57"/>
                  </a:moveTo>
                  <a:lnTo>
                    <a:pt x="1977" y="57"/>
                  </a:lnTo>
                  <a:cubicBezTo>
                    <a:pt x="1937" y="58"/>
                    <a:pt x="1922" y="86"/>
                    <a:pt x="1925" y="129"/>
                  </a:cubicBezTo>
                  <a:lnTo>
                    <a:pt x="1949" y="414"/>
                  </a:lnTo>
                  <a:cubicBezTo>
                    <a:pt x="1954" y="471"/>
                    <a:pt x="1963" y="489"/>
                    <a:pt x="2006" y="493"/>
                  </a:cubicBezTo>
                  <a:lnTo>
                    <a:pt x="2006" y="507"/>
                  </a:lnTo>
                  <a:lnTo>
                    <a:pt x="1840" y="507"/>
                  </a:lnTo>
                  <a:lnTo>
                    <a:pt x="1840" y="493"/>
                  </a:lnTo>
                  <a:cubicBezTo>
                    <a:pt x="1878" y="486"/>
                    <a:pt x="1890" y="469"/>
                    <a:pt x="1887" y="423"/>
                  </a:cubicBezTo>
                  <a:lnTo>
                    <a:pt x="1865" y="124"/>
                  </a:lnTo>
                  <a:lnTo>
                    <a:pt x="1863" y="124"/>
                  </a:lnTo>
                  <a:lnTo>
                    <a:pt x="1705" y="507"/>
                  </a:lnTo>
                  <a:lnTo>
                    <a:pt x="1693" y="507"/>
                  </a:lnTo>
                  <a:lnTo>
                    <a:pt x="1537" y="124"/>
                  </a:lnTo>
                  <a:lnTo>
                    <a:pt x="1536" y="124"/>
                  </a:lnTo>
                  <a:lnTo>
                    <a:pt x="1510" y="410"/>
                  </a:lnTo>
                  <a:cubicBezTo>
                    <a:pt x="1506" y="456"/>
                    <a:pt x="1523" y="484"/>
                    <a:pt x="1570" y="493"/>
                  </a:cubicBezTo>
                  <a:lnTo>
                    <a:pt x="1570" y="507"/>
                  </a:lnTo>
                  <a:lnTo>
                    <a:pt x="1426" y="507"/>
                  </a:lnTo>
                  <a:lnTo>
                    <a:pt x="1426" y="493"/>
                  </a:lnTo>
                  <a:cubicBezTo>
                    <a:pt x="1473" y="486"/>
                    <a:pt x="1480" y="459"/>
                    <a:pt x="1485" y="408"/>
                  </a:cubicBezTo>
                  <a:lnTo>
                    <a:pt x="1513" y="90"/>
                  </a:lnTo>
                  <a:cubicBezTo>
                    <a:pt x="1495" y="70"/>
                    <a:pt x="1479" y="61"/>
                    <a:pt x="1453" y="57"/>
                  </a:cubicBezTo>
                  <a:lnTo>
                    <a:pt x="1453" y="44"/>
                  </a:lnTo>
                  <a:lnTo>
                    <a:pt x="1570" y="44"/>
                  </a:lnTo>
                  <a:lnTo>
                    <a:pt x="1718" y="408"/>
                  </a:lnTo>
                  <a:lnTo>
                    <a:pt x="1868" y="44"/>
                  </a:lnTo>
                  <a:lnTo>
                    <a:pt x="1977" y="44"/>
                  </a:lnTo>
                  <a:lnTo>
                    <a:pt x="1977" y="57"/>
                  </a:lnTo>
                  <a:lnTo>
                    <a:pt x="1977" y="57"/>
                  </a:lnTo>
                  <a:close/>
                  <a:moveTo>
                    <a:pt x="1294" y="444"/>
                  </a:moveTo>
                  <a:lnTo>
                    <a:pt x="1294" y="444"/>
                  </a:lnTo>
                  <a:cubicBezTo>
                    <a:pt x="1294" y="482"/>
                    <a:pt x="1302" y="493"/>
                    <a:pt x="1342" y="493"/>
                  </a:cubicBezTo>
                  <a:lnTo>
                    <a:pt x="1342" y="507"/>
                  </a:lnTo>
                  <a:lnTo>
                    <a:pt x="1190" y="507"/>
                  </a:lnTo>
                  <a:lnTo>
                    <a:pt x="1190" y="493"/>
                  </a:lnTo>
                  <a:cubicBezTo>
                    <a:pt x="1228" y="493"/>
                    <a:pt x="1239" y="484"/>
                    <a:pt x="1239" y="457"/>
                  </a:cubicBezTo>
                  <a:lnTo>
                    <a:pt x="1239" y="308"/>
                  </a:lnTo>
                  <a:cubicBezTo>
                    <a:pt x="1239" y="262"/>
                    <a:pt x="1206" y="242"/>
                    <a:pt x="1175" y="242"/>
                  </a:cubicBezTo>
                  <a:cubicBezTo>
                    <a:pt x="1147" y="242"/>
                    <a:pt x="1122" y="260"/>
                    <a:pt x="1093" y="298"/>
                  </a:cubicBezTo>
                  <a:lnTo>
                    <a:pt x="1093" y="438"/>
                  </a:lnTo>
                  <a:cubicBezTo>
                    <a:pt x="1093" y="482"/>
                    <a:pt x="1099" y="493"/>
                    <a:pt x="1142" y="493"/>
                  </a:cubicBezTo>
                  <a:lnTo>
                    <a:pt x="1142" y="507"/>
                  </a:lnTo>
                  <a:lnTo>
                    <a:pt x="991" y="507"/>
                  </a:lnTo>
                  <a:lnTo>
                    <a:pt x="991" y="493"/>
                  </a:lnTo>
                  <a:cubicBezTo>
                    <a:pt x="1029" y="493"/>
                    <a:pt x="1039" y="490"/>
                    <a:pt x="1039" y="438"/>
                  </a:cubicBezTo>
                  <a:lnTo>
                    <a:pt x="1039" y="277"/>
                  </a:lnTo>
                  <a:cubicBezTo>
                    <a:pt x="1039" y="242"/>
                    <a:pt x="1030" y="235"/>
                    <a:pt x="991" y="235"/>
                  </a:cubicBezTo>
                  <a:lnTo>
                    <a:pt x="991" y="221"/>
                  </a:lnTo>
                  <a:lnTo>
                    <a:pt x="1080" y="212"/>
                  </a:lnTo>
                  <a:lnTo>
                    <a:pt x="1093" y="212"/>
                  </a:lnTo>
                  <a:lnTo>
                    <a:pt x="1093" y="270"/>
                  </a:lnTo>
                  <a:cubicBezTo>
                    <a:pt x="1127" y="231"/>
                    <a:pt x="1161" y="212"/>
                    <a:pt x="1197" y="212"/>
                  </a:cubicBezTo>
                  <a:cubicBezTo>
                    <a:pt x="1245" y="212"/>
                    <a:pt x="1294" y="246"/>
                    <a:pt x="1294" y="315"/>
                  </a:cubicBezTo>
                  <a:lnTo>
                    <a:pt x="1294" y="444"/>
                  </a:lnTo>
                  <a:lnTo>
                    <a:pt x="1294" y="444"/>
                  </a:lnTo>
                  <a:close/>
                  <a:moveTo>
                    <a:pt x="930" y="444"/>
                  </a:moveTo>
                  <a:lnTo>
                    <a:pt x="930" y="444"/>
                  </a:lnTo>
                  <a:cubicBezTo>
                    <a:pt x="930" y="482"/>
                    <a:pt x="938" y="493"/>
                    <a:pt x="978" y="493"/>
                  </a:cubicBezTo>
                  <a:lnTo>
                    <a:pt x="978" y="507"/>
                  </a:lnTo>
                  <a:lnTo>
                    <a:pt x="826" y="507"/>
                  </a:lnTo>
                  <a:lnTo>
                    <a:pt x="826" y="493"/>
                  </a:lnTo>
                  <a:cubicBezTo>
                    <a:pt x="864" y="493"/>
                    <a:pt x="875" y="484"/>
                    <a:pt x="875" y="457"/>
                  </a:cubicBezTo>
                  <a:lnTo>
                    <a:pt x="875" y="308"/>
                  </a:lnTo>
                  <a:cubicBezTo>
                    <a:pt x="875" y="262"/>
                    <a:pt x="842" y="242"/>
                    <a:pt x="811" y="242"/>
                  </a:cubicBezTo>
                  <a:cubicBezTo>
                    <a:pt x="783" y="242"/>
                    <a:pt x="758" y="260"/>
                    <a:pt x="730" y="298"/>
                  </a:cubicBezTo>
                  <a:lnTo>
                    <a:pt x="730" y="438"/>
                  </a:lnTo>
                  <a:cubicBezTo>
                    <a:pt x="730" y="482"/>
                    <a:pt x="735" y="493"/>
                    <a:pt x="778" y="493"/>
                  </a:cubicBezTo>
                  <a:lnTo>
                    <a:pt x="778" y="507"/>
                  </a:lnTo>
                  <a:lnTo>
                    <a:pt x="627" y="507"/>
                  </a:lnTo>
                  <a:lnTo>
                    <a:pt x="627" y="493"/>
                  </a:lnTo>
                  <a:cubicBezTo>
                    <a:pt x="665" y="493"/>
                    <a:pt x="675" y="490"/>
                    <a:pt x="675" y="438"/>
                  </a:cubicBezTo>
                  <a:lnTo>
                    <a:pt x="675" y="277"/>
                  </a:lnTo>
                  <a:cubicBezTo>
                    <a:pt x="675" y="242"/>
                    <a:pt x="666" y="235"/>
                    <a:pt x="627" y="235"/>
                  </a:cubicBezTo>
                  <a:lnTo>
                    <a:pt x="627" y="221"/>
                  </a:lnTo>
                  <a:lnTo>
                    <a:pt x="716" y="212"/>
                  </a:lnTo>
                  <a:lnTo>
                    <a:pt x="730" y="212"/>
                  </a:lnTo>
                  <a:lnTo>
                    <a:pt x="730" y="270"/>
                  </a:lnTo>
                  <a:cubicBezTo>
                    <a:pt x="763" y="231"/>
                    <a:pt x="797" y="212"/>
                    <a:pt x="833" y="212"/>
                  </a:cubicBezTo>
                  <a:cubicBezTo>
                    <a:pt x="881" y="212"/>
                    <a:pt x="930" y="246"/>
                    <a:pt x="930" y="315"/>
                  </a:cubicBezTo>
                  <a:lnTo>
                    <a:pt x="930" y="444"/>
                  </a:lnTo>
                  <a:lnTo>
                    <a:pt x="930" y="444"/>
                  </a:lnTo>
                  <a:close/>
                  <a:moveTo>
                    <a:pt x="552" y="318"/>
                  </a:moveTo>
                  <a:lnTo>
                    <a:pt x="552" y="318"/>
                  </a:lnTo>
                  <a:cubicBezTo>
                    <a:pt x="555" y="255"/>
                    <a:pt x="512" y="229"/>
                    <a:pt x="475" y="229"/>
                  </a:cubicBezTo>
                  <a:cubicBezTo>
                    <a:pt x="428" y="229"/>
                    <a:pt x="399" y="265"/>
                    <a:pt x="396" y="318"/>
                  </a:cubicBezTo>
                  <a:lnTo>
                    <a:pt x="552" y="318"/>
                  </a:lnTo>
                  <a:lnTo>
                    <a:pt x="552" y="318"/>
                  </a:lnTo>
                  <a:close/>
                  <a:moveTo>
                    <a:pt x="396" y="332"/>
                  </a:moveTo>
                  <a:lnTo>
                    <a:pt x="396" y="332"/>
                  </a:lnTo>
                  <a:cubicBezTo>
                    <a:pt x="395" y="461"/>
                    <a:pt x="471" y="493"/>
                    <a:pt x="510" y="493"/>
                  </a:cubicBezTo>
                  <a:cubicBezTo>
                    <a:pt x="550" y="493"/>
                    <a:pt x="570" y="479"/>
                    <a:pt x="611" y="433"/>
                  </a:cubicBezTo>
                  <a:lnTo>
                    <a:pt x="611" y="454"/>
                  </a:lnTo>
                  <a:cubicBezTo>
                    <a:pt x="576" y="498"/>
                    <a:pt x="543" y="515"/>
                    <a:pt x="493" y="515"/>
                  </a:cubicBezTo>
                  <a:cubicBezTo>
                    <a:pt x="403" y="515"/>
                    <a:pt x="339" y="453"/>
                    <a:pt x="339" y="367"/>
                  </a:cubicBezTo>
                  <a:cubicBezTo>
                    <a:pt x="339" y="280"/>
                    <a:pt x="402" y="212"/>
                    <a:pt x="483" y="212"/>
                  </a:cubicBezTo>
                  <a:cubicBezTo>
                    <a:pt x="549" y="212"/>
                    <a:pt x="610" y="266"/>
                    <a:pt x="606" y="332"/>
                  </a:cubicBezTo>
                  <a:lnTo>
                    <a:pt x="396" y="332"/>
                  </a:lnTo>
                  <a:lnTo>
                    <a:pt x="396" y="332"/>
                  </a:lnTo>
                  <a:close/>
                  <a:moveTo>
                    <a:pt x="114" y="269"/>
                  </a:moveTo>
                  <a:lnTo>
                    <a:pt x="114" y="269"/>
                  </a:lnTo>
                  <a:cubicBezTo>
                    <a:pt x="135" y="276"/>
                    <a:pt x="147" y="277"/>
                    <a:pt x="172" y="277"/>
                  </a:cubicBezTo>
                  <a:cubicBezTo>
                    <a:pt x="240" y="277"/>
                    <a:pt x="284" y="240"/>
                    <a:pt x="284" y="177"/>
                  </a:cubicBezTo>
                  <a:cubicBezTo>
                    <a:pt x="284" y="128"/>
                    <a:pt x="257" y="61"/>
                    <a:pt x="172" y="61"/>
                  </a:cubicBezTo>
                  <a:lnTo>
                    <a:pt x="114" y="61"/>
                  </a:lnTo>
                  <a:lnTo>
                    <a:pt x="114" y="269"/>
                  </a:lnTo>
                  <a:lnTo>
                    <a:pt x="114" y="269"/>
                  </a:lnTo>
                  <a:close/>
                  <a:moveTo>
                    <a:pt x="114" y="419"/>
                  </a:moveTo>
                  <a:lnTo>
                    <a:pt x="114" y="419"/>
                  </a:lnTo>
                  <a:cubicBezTo>
                    <a:pt x="114" y="477"/>
                    <a:pt x="128" y="493"/>
                    <a:pt x="167" y="493"/>
                  </a:cubicBezTo>
                  <a:lnTo>
                    <a:pt x="167" y="507"/>
                  </a:lnTo>
                  <a:lnTo>
                    <a:pt x="0" y="507"/>
                  </a:lnTo>
                  <a:lnTo>
                    <a:pt x="0" y="493"/>
                  </a:lnTo>
                  <a:cubicBezTo>
                    <a:pt x="33" y="493"/>
                    <a:pt x="53" y="482"/>
                    <a:pt x="53" y="421"/>
                  </a:cubicBezTo>
                  <a:lnTo>
                    <a:pt x="53" y="131"/>
                  </a:lnTo>
                  <a:cubicBezTo>
                    <a:pt x="53" y="74"/>
                    <a:pt x="39" y="57"/>
                    <a:pt x="0" y="57"/>
                  </a:cubicBezTo>
                  <a:lnTo>
                    <a:pt x="0" y="44"/>
                  </a:lnTo>
                  <a:lnTo>
                    <a:pt x="169" y="44"/>
                  </a:lnTo>
                  <a:cubicBezTo>
                    <a:pt x="297" y="44"/>
                    <a:pt x="349" y="111"/>
                    <a:pt x="349" y="175"/>
                  </a:cubicBezTo>
                  <a:cubicBezTo>
                    <a:pt x="349" y="252"/>
                    <a:pt x="290" y="295"/>
                    <a:pt x="185" y="295"/>
                  </a:cubicBezTo>
                  <a:cubicBezTo>
                    <a:pt x="165" y="295"/>
                    <a:pt x="148" y="294"/>
                    <a:pt x="114" y="290"/>
                  </a:cubicBezTo>
                  <a:lnTo>
                    <a:pt x="114" y="419"/>
                  </a:lnTo>
                  <a:lnTo>
                    <a:pt x="114" y="419"/>
                  </a:lnTo>
                  <a:close/>
                  <a:moveTo>
                    <a:pt x="3135" y="313"/>
                  </a:moveTo>
                  <a:lnTo>
                    <a:pt x="3135" y="313"/>
                  </a:lnTo>
                  <a:lnTo>
                    <a:pt x="3121" y="313"/>
                  </a:lnTo>
                  <a:cubicBezTo>
                    <a:pt x="3109" y="262"/>
                    <a:pt x="3073" y="229"/>
                    <a:pt x="3025" y="229"/>
                  </a:cubicBezTo>
                  <a:cubicBezTo>
                    <a:pt x="2968" y="229"/>
                    <a:pt x="2929" y="277"/>
                    <a:pt x="2929" y="347"/>
                  </a:cubicBezTo>
                  <a:cubicBezTo>
                    <a:pt x="2929" y="426"/>
                    <a:pt x="2978" y="491"/>
                    <a:pt x="3036" y="491"/>
                  </a:cubicBezTo>
                  <a:cubicBezTo>
                    <a:pt x="3071" y="491"/>
                    <a:pt x="3113" y="473"/>
                    <a:pt x="3143" y="431"/>
                  </a:cubicBezTo>
                  <a:lnTo>
                    <a:pt x="3143" y="452"/>
                  </a:lnTo>
                  <a:cubicBezTo>
                    <a:pt x="3112" y="494"/>
                    <a:pt x="3069" y="515"/>
                    <a:pt x="3017" y="515"/>
                  </a:cubicBezTo>
                  <a:cubicBezTo>
                    <a:pt x="2932" y="515"/>
                    <a:pt x="2873" y="456"/>
                    <a:pt x="2873" y="371"/>
                  </a:cubicBezTo>
                  <a:cubicBezTo>
                    <a:pt x="2873" y="283"/>
                    <a:pt x="2939" y="212"/>
                    <a:pt x="3021" y="212"/>
                  </a:cubicBezTo>
                  <a:cubicBezTo>
                    <a:pt x="3064" y="212"/>
                    <a:pt x="3087" y="229"/>
                    <a:pt x="3102" y="229"/>
                  </a:cubicBezTo>
                  <a:cubicBezTo>
                    <a:pt x="3109" y="229"/>
                    <a:pt x="3116" y="223"/>
                    <a:pt x="3121" y="212"/>
                  </a:cubicBezTo>
                  <a:lnTo>
                    <a:pt x="3135" y="212"/>
                  </a:lnTo>
                  <a:lnTo>
                    <a:pt x="3135" y="31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Line top Placeholder 20">
            <a:extLst>
              <a:ext uri="{FF2B5EF4-FFF2-40B4-BE49-F238E27FC236}">
                <a16:creationId xmlns:a16="http://schemas.microsoft.com/office/drawing/2014/main" id="{07792B4C-F919-7FC6-37AC-1AC9B390E5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997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uides" hidden="1">
            <a:extLst>
              <a:ext uri="{FF2B5EF4-FFF2-40B4-BE49-F238E27FC236}">
                <a16:creationId xmlns:a16="http://schemas.microsoft.com/office/drawing/2014/main" id="{34F4D84D-8B38-E9C5-1868-7F61784FF06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0FCFE-6765-0832-0840-9CF39F36BB4B}"/>
              </a:ext>
            </a:extLst>
          </p:cNvPr>
          <p:cNvSpPr txBox="1"/>
          <p:nvPr userDrawn="1"/>
        </p:nvSpPr>
        <p:spPr>
          <a:xfrm>
            <a:off x="719139" y="719138"/>
            <a:ext cx="10752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If you see any </a:t>
            </a:r>
            <a:r>
              <a:rPr lang="en-GB" sz="4400" b="1" i="1" dirty="0">
                <a:solidFill>
                  <a:schemeClr val="bg1"/>
                </a:solidFill>
              </a:rPr>
              <a:t>layouts after this </a:t>
            </a:r>
            <a:r>
              <a:rPr lang="en-GB" sz="4400" dirty="0">
                <a:solidFill>
                  <a:schemeClr val="bg1"/>
                </a:solidFill>
              </a:rPr>
              <a:t>one,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do not use them. These layouts are not part of our corporate template.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6478E-CC82-DDC4-E285-44F5186FA8EF}"/>
              </a:ext>
            </a:extLst>
          </p:cNvPr>
          <p:cNvSpPr txBox="1"/>
          <p:nvPr userDrawn="1"/>
        </p:nvSpPr>
        <p:spPr>
          <a:xfrm>
            <a:off x="719139" y="2370138"/>
            <a:ext cx="98266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i="1" dirty="0">
                <a:solidFill>
                  <a:schemeClr val="bg1"/>
                </a:solidFill>
              </a:rPr>
              <a:t>Do not use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D99491-12E6-F691-C3B6-1E56D3E5BEA5}"/>
              </a:ext>
            </a:extLst>
          </p:cNvPr>
          <p:cNvGrpSpPr/>
          <p:nvPr userDrawn="1"/>
        </p:nvGrpSpPr>
        <p:grpSpPr bwMode="black">
          <a:xfrm rot="8100000">
            <a:off x="10404875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E8E280-940A-9CA6-05EF-30988A74A821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0B93E5-EC9B-1CC2-0E61-75FEB63B4820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01A1C46-3C4F-8189-EA0E-23635248B2F4}"/>
              </a:ext>
            </a:extLst>
          </p:cNvPr>
          <p:cNvSpPr txBox="1"/>
          <p:nvPr userDrawn="1"/>
        </p:nvSpPr>
        <p:spPr>
          <a:xfrm>
            <a:off x="719139" y="5142277"/>
            <a:ext cx="107521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Also notice: Layouts after this might contain potential confidential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258318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2641721"/>
            <a:ext cx="5572125" cy="790575"/>
          </a:xfrm>
        </p:spPr>
        <p:txBody>
          <a:bodyPr anchor="b">
            <a:normAutofit/>
          </a:bodyPr>
          <a:lstStyle>
            <a:lvl1pPr marL="0" indent="0">
              <a:buNone/>
              <a:defRPr sz="3000" baseline="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Presentation Speaker(s)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0075" y="5276850"/>
            <a:ext cx="5572125" cy="497064"/>
          </a:xfrm>
        </p:spPr>
        <p:txBody>
          <a:bodyPr anchor="b">
            <a:normAutofit/>
          </a:bodyPr>
          <a:lstStyle>
            <a:lvl1pPr marL="0" indent="0">
              <a:buNone/>
              <a:defRPr sz="3000" baseline="0">
                <a:solidFill>
                  <a:srgbClr val="890082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0075" y="4537129"/>
            <a:ext cx="5500688" cy="555625"/>
          </a:xfrm>
        </p:spPr>
        <p:txBody>
          <a:bodyPr anchor="b">
            <a:normAutofit/>
          </a:bodyPr>
          <a:lstStyle>
            <a:lvl1pPr marL="0" indent="0">
              <a:buNone/>
              <a:defRPr sz="3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3200" dirty="0"/>
              <a:t>MAIN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0075" y="4019212"/>
            <a:ext cx="5500688" cy="555625"/>
          </a:xfrm>
        </p:spPr>
        <p:txBody>
          <a:bodyPr anchor="b">
            <a:normAutofit/>
          </a:bodyPr>
          <a:lstStyle>
            <a:lvl1pPr marL="0" indent="0">
              <a:buNone/>
              <a:defRPr sz="32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3200" dirty="0"/>
              <a:t>PRE/SUB-TITLE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03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8125" y="200025"/>
            <a:ext cx="7229475" cy="5143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342900" indent="0">
              <a:buFontTx/>
              <a:buNone/>
              <a:defRPr sz="2400" b="1">
                <a:solidFill>
                  <a:schemeClr val="bg1"/>
                </a:solidFill>
                <a:latin typeface="Gill Sans MT" panose="020B0502020104020203" pitchFamily="34" charset="0"/>
              </a:defRPr>
            </a:lvl2pPr>
            <a:lvl3pPr marL="800100" indent="0">
              <a:buFontTx/>
              <a:buNone/>
              <a:defRPr sz="2400" b="1">
                <a:solidFill>
                  <a:schemeClr val="bg1"/>
                </a:solidFill>
                <a:latin typeface="Gill Sans MT" panose="020B0502020104020203" pitchFamily="34" charset="0"/>
              </a:defRPr>
            </a:lvl3pPr>
            <a:lvl4pPr marL="1371600" indent="0">
              <a:buFontTx/>
              <a:buNone/>
              <a:defRPr sz="2400" b="1">
                <a:solidFill>
                  <a:schemeClr val="bg1"/>
                </a:solidFill>
                <a:latin typeface="Gill Sans MT" panose="020B0502020104020203" pitchFamily="34" charset="0"/>
              </a:defRPr>
            </a:lvl4pPr>
            <a:lvl5pPr marL="1828800" indent="0">
              <a:buFontTx/>
              <a:buNone/>
              <a:defRPr sz="2400" b="1">
                <a:solidFill>
                  <a:schemeClr val="bg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7391" y="6365875"/>
            <a:ext cx="524610" cy="365125"/>
          </a:xfrm>
        </p:spPr>
        <p:txBody>
          <a:bodyPr/>
          <a:lstStyle>
            <a:lvl1pPr algn="ctr">
              <a:defRPr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1F92ED0-420B-4195-9493-F29186EDA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5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C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D420-908F-5B61-4A62-D08775D7B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9" y="720000"/>
            <a:ext cx="3344400" cy="54144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6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Agenda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73473-00D3-EA4E-9912-9AFB4C8B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August 14,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4E47-E74D-FD10-F0BD-556D34D4E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091B6-D998-5867-4730-E29A7BBC327C}"/>
              </a:ext>
            </a:extLst>
          </p:cNvPr>
          <p:cNvCxnSpPr>
            <a:cxnSpLocks/>
          </p:cNvCxnSpPr>
          <p:nvPr userDrawn="1"/>
        </p:nvCxnSpPr>
        <p:spPr>
          <a:xfrm>
            <a:off x="4254919" y="719138"/>
            <a:ext cx="0" cy="5418137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FDBB6-507E-07B9-8F7A-2FF96DCC7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3200" y="720000"/>
            <a:ext cx="5040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rgbClr val="9EC3E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rgbClr val="9EC3E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0BD2689-42EB-47E4-CA47-227CF851A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0800" y="720000"/>
            <a:ext cx="59688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add agenda point, one line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F71C5786-03E4-BADA-2C63-BC735E4C49C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0" name="Footers" descr="{&quot;templafy&quot;:{&quot;id&quot;:&quot;b629212b-aba2-422f-a8af-fd93b3a4d254&quot;}}">
            <a:extLst>
              <a:ext uri="{FF2B5EF4-FFF2-40B4-BE49-F238E27FC236}">
                <a16:creationId xmlns:a16="http://schemas.microsoft.com/office/drawing/2014/main" id="{7F5AAA95-4262-DACC-6539-F83764B3EBBF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45612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5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070000"/>
            <a:ext cx="7408800" cy="406800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8800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720000"/>
            <a:ext cx="7408800" cy="99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800" b="1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Line top Placeholder 20">
            <a:extLst>
              <a:ext uri="{FF2B5EF4-FFF2-40B4-BE49-F238E27FC236}">
                <a16:creationId xmlns:a16="http://schemas.microsoft.com/office/drawing/2014/main" id="{A191D59F-2E4F-9DFD-FEAC-7FF6480D86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626988C-588C-2C8A-2DC0-5D2C99DF44F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F47F8-2FA5-B3C4-62D6-146B019264A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7C09ABE0-4AC7-DE98-E246-798BA091147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6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C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070000"/>
            <a:ext cx="7408800" cy="406800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88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720000"/>
            <a:ext cx="7408800" cy="99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800" b="1" cap="none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14/08/2024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7AE78B8-0EB3-C024-37F4-F509882235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0" name="Footers" descr="{&quot;templafy&quot;:{&quot;id&quot;:&quot;5e7a4020-5197-42b5-a0a1-76d93439fe1b&quot;}}">
            <a:extLst>
              <a:ext uri="{FF2B5EF4-FFF2-40B4-BE49-F238E27FC236}">
                <a16:creationId xmlns:a16="http://schemas.microsoft.com/office/drawing/2014/main" id="{5AE369FE-ED76-6EEE-3247-2A919AD7045B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402448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6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14/08/2024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18E4D93D-2A45-24EA-FE18-43B286D00ED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39b31465-7178-466a-8f42-3e4972402eff&quot;}}">
            <a:extLst>
              <a:ext uri="{FF2B5EF4-FFF2-40B4-BE49-F238E27FC236}">
                <a16:creationId xmlns:a16="http://schemas.microsoft.com/office/drawing/2014/main" id="{A24A8258-9B07-0170-490D-F13D7253F271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70244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14/08/2024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EEFCB10F-81AA-2405-D116-45EC5887718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62dd52fa-754b-4464-afdb-3af5137dce98&quot;}}">
            <a:extLst>
              <a:ext uri="{FF2B5EF4-FFF2-40B4-BE49-F238E27FC236}">
                <a16:creationId xmlns:a16="http://schemas.microsoft.com/office/drawing/2014/main" id="{A5498BB6-9C05-CEB9-2389-021308A18C51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309394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1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4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7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1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4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7" userDrawn="1">
          <p15:clr>
            <a:srgbClr val="FF96FF"/>
          </p15:clr>
        </p15:guide>
        <p15:guide id="20" pos="4892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4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7" userDrawn="1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653DF-2095-1798-1D71-96071517C202}"/>
              </a:ext>
            </a:extLst>
          </p:cNvPr>
          <p:cNvSpPr>
            <a:spLocks noGrp="1"/>
          </p:cNvSpPr>
          <p:nvPr>
            <p:ph type="title"/>
            <p:custDataLst>
              <p:tags r:id="rId50"/>
            </p:custDataLst>
          </p:nvPr>
        </p:nvSpPr>
        <p:spPr>
          <a:xfrm>
            <a:off x="719138" y="720000"/>
            <a:ext cx="10753724" cy="90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3B6BD-6FE3-BE4B-16AE-1D8275ECAA77}"/>
              </a:ext>
            </a:extLst>
          </p:cNvPr>
          <p:cNvSpPr>
            <a:spLocks noGrp="1"/>
          </p:cNvSpPr>
          <p:nvPr>
            <p:ph type="body" idx="1"/>
            <p:custDataLst>
              <p:tags r:id="rId51"/>
            </p:custDataLst>
          </p:nvPr>
        </p:nvSpPr>
        <p:spPr>
          <a:xfrm>
            <a:off x="720000" y="1713599"/>
            <a:ext cx="10752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Nineth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BF82-8BAB-1E5B-37EF-020818D1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5138" y="6439469"/>
            <a:ext cx="2743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197DF7FC-2311-4E03-AAFE-2DADE0839E10}" type="datetime4">
              <a:rPr lang="en-US" noProof="0" smtClean="0"/>
              <a:t>August 14, 2024</a:t>
            </a:fld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CFEF-8B6A-152F-1EE7-29B8B4C5E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9138" y="6439469"/>
            <a:ext cx="39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ooters" descr="{&quot;templafy&quot;:{&quot;id&quot;:&quot;7bd821ab-2b5a-4feb-809b-9e9351837c7c&quot;}}">
            <a:extLst>
              <a:ext uri="{FF2B5EF4-FFF2-40B4-BE49-F238E27FC236}">
                <a16:creationId xmlns:a16="http://schemas.microsoft.com/office/drawing/2014/main" id="{C9D8BBB8-64ED-CEAF-3B7D-CCE7CC4C4579}"/>
              </a:ext>
            </a:extLst>
          </p:cNvPr>
          <p:cNvSpPr/>
          <p:nvPr userDrawn="1"/>
        </p:nvSpPr>
        <p:spPr>
          <a:xfrm>
            <a:off x="9055103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  <p:sp>
        <p:nvSpPr>
          <p:cNvPr id="19" name="Guides" hidden="1">
            <a:extLst>
              <a:ext uri="{FF2B5EF4-FFF2-40B4-BE49-F238E27FC236}">
                <a16:creationId xmlns:a16="http://schemas.microsoft.com/office/drawing/2014/main" id="{0D073D88-5C5F-430B-DE0F-D1CD684A6AE8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0" y="0"/>
            <a:ext cx="635001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0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8" r:id="rId3"/>
    <p:sldLayoutId id="2147483659" r:id="rId4"/>
    <p:sldLayoutId id="2147483660" r:id="rId5"/>
    <p:sldLayoutId id="2147483667" r:id="rId6"/>
    <p:sldLayoutId id="214748366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50" r:id="rId13"/>
    <p:sldLayoutId id="2147483653" r:id="rId14"/>
    <p:sldLayoutId id="2147483668" r:id="rId15"/>
    <p:sldLayoutId id="2147483669" r:id="rId16"/>
    <p:sldLayoutId id="2147483651" r:id="rId17"/>
    <p:sldLayoutId id="2147483652" r:id="rId18"/>
    <p:sldLayoutId id="2147483654" r:id="rId19"/>
    <p:sldLayoutId id="2147483655" r:id="rId20"/>
    <p:sldLayoutId id="2147483670" r:id="rId21"/>
    <p:sldLayoutId id="2147483671" r:id="rId22"/>
    <p:sldLayoutId id="2147483672" r:id="rId23"/>
    <p:sldLayoutId id="2147483693" r:id="rId24"/>
    <p:sldLayoutId id="2147483694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90" r:id="rId34"/>
    <p:sldLayoutId id="2147483681" r:id="rId35"/>
    <p:sldLayoutId id="2147483682" r:id="rId36"/>
    <p:sldLayoutId id="2147483683" r:id="rId37"/>
    <p:sldLayoutId id="2147483692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56" r:id="rId45"/>
    <p:sldLayoutId id="2147483691" r:id="rId46"/>
    <p:sldLayoutId id="2147483695" r:id="rId47"/>
    <p:sldLayoutId id="2147483696" r:id="rId4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5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36800" indent="-136800" algn="l" defTabSz="914400" rtl="0" eaLnBrk="1" latinLnBrk="0" hangingPunct="1">
        <a:lnSpc>
          <a:spcPct val="100000"/>
        </a:lnSpc>
        <a:spcBef>
          <a:spcPts val="400"/>
        </a:spcBef>
        <a:spcAft>
          <a:spcPts val="1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20400" indent="-183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Font typeface="Calibri Light" panose="020F0302020204030204" pitchFamily="34" charset="0"/>
        <a:buChar char="—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04000" indent="-183600" algn="l" defTabSz="914400" rtl="0" eaLnBrk="1" latinLnBrk="0" hangingPunct="1">
        <a:lnSpc>
          <a:spcPct val="100000"/>
        </a:lnSpc>
        <a:spcBef>
          <a:spcPts val="100"/>
        </a:spcBef>
        <a:spcAft>
          <a:spcPts val="300"/>
        </a:spcAft>
        <a:buClr>
          <a:srgbClr val="9EC3E1"/>
        </a:buClr>
        <a:buFont typeface="Courier New" panose="02070309020205020404" pitchFamily="49" charset="0"/>
        <a:buChar char="o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300"/>
        </a:spcAft>
        <a:buFont typeface="Arial" panose="020B0604020202020204" pitchFamily="34" charset="0"/>
        <a:buNone/>
        <a:defRPr sz="1800" b="1" kern="1200" cap="all" spc="200" baseline="0">
          <a:solidFill>
            <a:schemeClr val="accent2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accent3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400" b="1" kern="1200" cap="all" spc="180" baseline="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rgbClr val="990000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1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ILAB.SUPPORT@PENNMEDICINE.UPENN.EDU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3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0075" y="2509332"/>
            <a:ext cx="5974461" cy="979303"/>
          </a:xfrm>
        </p:spPr>
        <p:txBody>
          <a:bodyPr>
            <a:noAutofit/>
          </a:bodyPr>
          <a:lstStyle/>
          <a:p>
            <a:r>
              <a:rPr lang="en-US" sz="2800" dirty="0"/>
              <a:t>Perelman School of Medicine  University of Pennsylvania</a:t>
            </a:r>
          </a:p>
          <a:p>
            <a:endParaRPr lang="en-US" sz="1100" dirty="0"/>
          </a:p>
          <a:p>
            <a:r>
              <a:rPr lang="en-US" sz="4000" dirty="0"/>
              <a:t>Biomedical Research Cores</a:t>
            </a:r>
          </a:p>
        </p:txBody>
      </p:sp>
      <p:sp>
        <p:nvSpPr>
          <p:cNvPr id="4" name="AutoShape 8" descr="data:image/jpeg;base64,/9j/4AAQSkZJRgABAQAAAQABAAD/2wCEAAkGBhQSERUUExQVFRUVFxwaGBgYGBwdGBgXGBoYGB0aFxwcHSYeFxolGhYcHy8gIycpLCwsGB4xNTAqNSYrLCkBCQoKBQUFDQUFDSkYEhgpKSkpKSkpKSkpKSkpKSkpKSkpKSkpKSkpKSkpKSkpKSkpKSkpKSkpKSkpKSkpKSkpKf/AABEIAMIBBAMBIgACEQEDEQH/xAAcAAABBQEBAQAAAAAAAAAAAAAFAAIDBAYHAQj/xABSEAACAQIEAgUGBwsKBAYDAAABAhEAAwQSITEFQQYTIlFhMnGBkaHRBxQjQlKSsSRTYnJzgrLB0uHwFRYzNENjdJOis1TCw+IXJTVEo+OD0/H/xAAUAQEAAAAAAAAAAAAAAAAAAAAA/8QAFBEBAAAAAAAAAAAAAAAAAAAAAP/aAAwDAQACEQMRAD8AF2QhA3qY8PU7SNaEXLVzDXTbuKVIOoPL3jxo1gsYDQeDhSwdDPv/AI9tObh6qCYO1X0ue0RUs6HzUGSbjVjkT6Q1S2uL4ePmmeZDT9lAW6MYkf2Tew/rplzo5ifvL+qg064ywRvb9Zr3rbB+9+use/AMR95ufVNV24NfH9k/1TQbgGyNur07zpTjiLX9z6hWBfhd7naf6p91Rtw66N7b/VNB0E4m1/dT+bXovpy6r1LXOGwrjdG120OtJcO8eS0HbQxQdJGXuT1CvSB3L9VfdXNYcfTHrp4uXPw/bQdFJ12SI+iPdTwAeS6fgjn6K5sbj97+s0lxlwfPcfnGg6SiQNh6QKjyx3eoVgBxW6P7R/rGvW4ze++P66DoAuHvrzPXP/5avffG9lPHHL33xvZ7qDcuZqI24rG/y7e++H1D3V4ePXvp+we6g2DCmlqyH8vXvpewe6kePXvpD1Cg1dy4e8+uoTdPeazB45d7x6q9HG7vePVQaTrCeZprXO6R6az38t3PwfV++keMOe7+PTQasNOEY/Quj1MI+2g1y5mBj+OVWOFY0tgsXMSptEel4oXdutbJDabGNJ17W/KgtXWIqubp/j+PsqvcxJPu9/fS6ygtZq9qGT4UqD6V6S9EbWMtwwhx5Ljce8eFcW4vw27gbxtXPOI2IOxHqr6KtjSsZjuCW8TxC7bujMpwgidwetmRGxHfQczwfFJjWilrFiJPLu/jWhHSjoq+DxARWzKwlTzgGIPjUF63eFotmYFe4x7IhvXQaGxxEE5dZ8alfGKnlMBJ0kgeqsvgbtzcmSe8V7xO3cupliYM+w9/noNA3FU+mv1h76X8oLyYeusJc4Pd+j7R76qvwi79E+se+g6OMYO+vRiR31zJuE3+QPr/AH1GeF3+5vX++g6g1xSRIBI1BjYxBju0pNdEbeyuVtwy8oJKsI1pLhMRrAuDXkTQdP6xDyX1CvbZQbBfUK5gBihsbw9Le+pBicWPnX/W1B0t8hEFVIHIgR6qi+JWT/Z2/qj3VzkY7F/Svf6qeOK4sfPu+o/rFB0FuFWPvVv6oqK5wPDn+yT1fvrBtx3FD57/AFR+zTf5wYr6bfVH7NBum4Dh/vS+331Dc4Dhz/Zj1t76xR6RYn74fqr7qaekOI++H1L7qDYno3hz/Z/6m99Rr0XwwjsnaPKPrPjWTXpJfHz/APSvup385r/0h9UUGlforh/ot9Y0v5vWAhAtgknymJJHftE6cqzX86L/ANJfVTv5z3vwfUffQHcb0QsK+jPBAYajZgD3eMVSvdG01CRAI1YmYO8RoIHhr3ip+KcVum1hGUKTcsmdDul24nfpoBVK9xtusKjIoUKGLTuFAaADJ1mANaCy3Re19J/Z7qr3uDWhopZjy29Y7x4mB41WxnHydF27yN/Musekk+aoV44wEBV8d9T3knUnz0BS3grduzclsrMAIHaLDMrecsMs6QPPzFqqNABaSYJI7zz9HtpLxt+4U1eKEaQNzz79f10FscOUcz6q8+IjTX9/tqD4+e7209cWTyoJvio81Km/GKVB9YIdKz2A/wDU73hh0Hrej9odnX00C4YJ4jiPCzbHtJoM50pwSXOI2BcYKi23ZjMTBJj0kD21jcVdbEOVEC2Dpykfr89b/iSTxK3/AIa9/wA1B/g9wCXMVcFxVdRaJAYAgHMmonzn10AGzwuKecFWv6b9Em+TfCFkd3y9WDCGEd5A2B7EdxmsjwzjTZjbvArcUwQ2hkef7KCFsGKrXsJWqS8poH0l6SHDMgCK2ZSdSREGKAc2GFN+K1Xb4Qv7kfX/AHU0fCMo3w/+ofs0FhbEUz4rUJ+Ee1zsN/ppf+Itj7w3qWgk+L002ab/AOIWHP8AYN9VPfS/n3h2gLahiYGdVy66akNoPGgcLVJsPIqth+ntgqOssgNzCpIB7gS0n1VKenGEP9m31B+1QObCDupfFwOQpv8APXB/Qb6n/dTj0ywRXZpk/MbbSNj5/UKCC/aHcKhGFX6I9Xfr9tWD0swR5H6rU0dJsGSANJIBJV9AaCAYVe4eqrq2BdS4HGaEDLOsFGA0/NZp9HdUWI41h1LLHaQw054WHCE6bweXOpeHcew7hwpAfqbmwcgRbY8wJEjw9FAPGBCiQAJMaDcRJHm1FUcRgFnUKY3Okevb3069xntBC6BVdp3MgkCcwBzwFnTKNRqdasniODO7kxzOb2ALA9FBHjsQbaYaOrIVLirJIADXMxO4Mg5txzGnOqHxFXYuwHoMg+J/jlRJsVgm3afPPIzGq7T9tSrjsHyf7fdQDW4Yn0RUbcMSNqM/HsJHl+391enFYSPLPr/dQAviCd1RfElnateeFWcss2WR3gn1AUPv4awu7kDxIFAC+Kr3V62HFEusw0+U582X9dRlsPI1uf6dtqCr8X8K8q61y0DoWj0UqD6cF2B7D76EcIX7vxR/AtD1g0WdYFB+At924ue61+iaAXxMxxJSdhhbpP8Aqqj8G4+6bp/uz+klEOJD/wAyB2jC3D7Wqp8HSfdF0x/Z7+dhQbDin9Jhvyx/2b1ZP4RujSX2Dr2Lq2br5gPK6rqoDehiJ8fRWr4n/TYb8q3+xeoT0obtH/DYj/oUHKMI14KDMg1cGKfmAfPWr4XwpWwmfSVs23jLuXTNHlbcqzPGcQcPiGs3bQBB0dCSrAAGdRoYYSOU0GbuYfGD56nz5T9q1C1rGd9s/m2/2KPXOJW2U5VJYGIaV1nWTlMeqgx6WJ96/wDk/wDqoKzYXG91o/m2f2ah+J4yT8lZPfKWYPPTs+Jq+OmNv70f8z/66Y/TO197P+YP2KCm2BxfOzY/y7XuqH4liueGsefq7f6qJjpna+9t9dfdVnD8f63yLF1p5rBFBnviOJj+qWT45F/U1RthMR/wdr/L9z1pX4qyLLYXEgAb5NNt9eVDm6aWT8y5/o/boA5w96f6nb/y28e5/CvPit0CTgkgbnLc/wD2a0bTpTaKlglyBufk9NhqOskCSBO0kCrVvpHazKMricjTC/PZVE9vTyvtoM3hsOWOV8KqyrkGLgOYIWUavsWUCPwj4VWawcgIw8kltIuHQAR86RJJ9VaI8Xtq4BJVtV7UDwkweyPEx+uhuF42irDlyDMAAEgSdGlhO/LTw5kPeN2x1txlSQ9xy4WZMvnUGZygxOgqmnEHRSq2SoIIIXOJDAqcw+cYkSZI5RGl/wDluyWLk3iTqZEiddY6yOdO/ly0TE3NfwV/boAofSDZciZEs2hMTsO4Aeimkp/w7fXb9mtCMWCMwW9ED5m87EdrWq541aB1Nz6v/dQCA6feG+u37NLNbO1l/rn9ijY43a73+r/3Vew3FB1bNb7f0lJhgAdyO6QPXQBmODjRcTPMkrv5gP11Hdaxslq6fFmj2ZTU3FOOdYhRbZWTqRqYB98a+FCExDDZrvrPvoLfZ+9v6/8Atpdj72/1v+2idngd94yXSZEwWYEaZiD48vPVjBdHMSbmrmFOvaYzEGI3591Bn2ZZ8lh6f3VJbdRyPr/dW5PRySDcyGI0iZEzEnUVUt8Lw3WsJQ5VGkjQ5nDaabQPWKDLnJ4+v91Ktjd+LA72/QV91Kg+gcQvZrP8C/ruL8Ta/QetDdbs0B4APuzGeBt/otQCcRYy8TcgkzhbhM8tToO6mfB2Plbv4g+0+6veJwcfc5xg7n6VL4OB2734q/a1Bq+Ix1uHmf6Rojv6q5v6J9lCOlA1f/C4j7bFFuID5bD+Dv8A7T0J6Vb3P8Jf+217qAdwkRgW/wAPY/2V99CellnPibsAZsrQT80s2CtkxGpCudDpRzhafcTfkbH+xb99DekNr7ruR3f9Xh9BkeIYHqLnV9WXGRWzhtTmAOoI3kxuaq3r8CRaZ/AFZHrNbS8vyt3ww1s+Y5T7qymLvZLotnO2ZQQc2wll1nUsSpM+McqAacSf+Guf/H+1UD3tf6rd+rb/AGq0C4Enm4/OqlxUdTbNxjcIECAROpCjfxNAK60c8Jc+pb/aolhOkly3be2LN/LcXJqJyrzyDPlWZiY0jSKr4fGK6vLXLZVSRmCENsIENJbXaO/uqVwrO4t3WcISM4jK0c17x3Ggi4lxo3LVu22Gu5bS5R8mCWB+lLaxAHh6aEoLWk4ZxJjWyunOT4acponj7nVrJdp1gdnzcxG5FAcRxhmOouAAzoF5FvNoVI0PdQLEXLADRagtazaoNRIMQDO6gxUL3Bnt3BauqU10t7kGR4QNIIPfTbeOQRAvaCBomwPvPtp6cWViFm7r4J5+7egYOq52Lp1nW1Op9OlOVLJ/9vc/yan+M7AG5LEgHsRIE6jL3a1YwVu7mE3CQeWUD2jUfvoBl27hk8q0R3TbIn1xXlq/hGIGQfnLA9JnSdvTUTYQ3yrXLskiI0kAE6Dv37udXuHcAssUCi47OeydlGgILdwncx6KAfxXqRmVcPkuAgGY05nafN6aoYfA3LgJS3mC7wo0nwit5guGfL4q6oQsjqoUnU59NBBJEjX0UVbCXzahcltyBsuxkE6nT2UGAwnR246kkBCORtTOoEggd528KPcN6MG1ae4SrZrbAZRGm/p1FaS7wB3tZHvXGJABJgDTUkBYIJ85pDAKmGJA7WRhO5+d30GT6NcPw7Jncy8kQCZAB0gAzzq9jbuH617fVvnyAruMzZZ2YiCAp5a671L0W4pYtYcC5dRGzMSNZiREgAmqfEQr8TtsmqvZzAxEg2rsGDry50Fzh9p1FpkthSxaQXJLRoNADy2qXhOAxjENcvQhmVydomB2oZBHnPcdKM4bDaYfT5z0dWxQD+F4dbThrjXXXmoYCfUAN6IWeJFQMwLEXJIhcptDMVTydGBY9sCTrPIDO8d4xft3uqtJbIIkFpnRQx+cBpQTiHGsctvrGKqhJEqqbiNDuw3G+9Bpceoa4xQFVJ0BMkDxNKn3l1pUHXswKjn5qxtrpEmGxmKD5hndIygHRVO8kAbjvrbIkDTQeFZ3CcFsXXxTXbSOReYAsJIAtppPnoM+vFbd7G3nQ9n4o666Gcy++rXwbDt3/Mv2vWew+Ay3ri2yQEtO2muk25Gs829laP4NUhr+s6L9r0Gn4g33Rh/E3J+of1/ZQjpc4HWyQJwl6JO5m3tRbiH9Zw3nufofvrM/CBwxbxJYkdVh7jrH0gV302oLfCR9xv8Ak7H+zZ99UuP2/uu55v8Aq4Cp+jfDxbwTqJ7RtMZ3l7dhiPNJNV+O2iMY7Bjq9pMp2Ck2mMeJKJ9Xz0Db9r5W9/hrf6LVlMXYnGp+SH+5crS4pW63EdowcMgjTT5NtR6ide+sh0guul0kMQwspqNI+UYaef8AXQbazw8RWd6b8OC4Vz+En+4tZtekeKG2Iu/WNGcbfe7wm61xmdutQSxkxmt9/noM2+JUJE2vxiO1uDv+b9tTdGE7D/jmr1/hyx5K+od1e9FbKql3MQoDkSSAO4b6UArpavyC9/WoPHWfZQm5aO1EOlnD2l7ovhrZuoFthpUGFhtGI5Ebd9VHtXoP9D7aCmgGWJ1E91QJbHWLz834rVZGGu7/ACetVL+FvFgFjOzAKF1JOq6DnO21BfdyoQ5Zi7AHfKCdvOa0Vi6HYRbtpqScgbmNtWOmn21k/lRhwC8OL5EndewAQdPPT+B3rhxtgXGzQTH5wI7hQFeHWJsoY1g/af1geoUSxV9rGGVkyzIGokQZnaNaqcMHyKeY/a1Q8VxzOr2YAChCG1mSV35fOoDPDU+68UO64n21Q6ccSxCOEQtaCjMGR2BuKYBmIggg6a+0UX4Vb+68Z+Ut/bUHT/CM4shTlOZ4Ovcvd5hQGuipLYSwSSxIMkkkntsNSdTXvELf3KfM3/NXvQ+PidlQQSoIMHbtvE90jXXlVjGWpwx8zf8ANQcqwACnOVDAyDIkATo2u0HfwPhW84T0atPZsYo5utTCqB2uzpbYaiNdGPOshwzo0+IUupWE0MkjvPId1dL4Gn/l9n/Dj9E0Fexb0sfjNRcpQ22vZsfjtRYigwXSgfdyj8EHX8Q0O4669Q8EZtI1HeOX8b1P03wrXMWqjdlWJ21HurO8Q4LcsoWfLG2hnUg+HhQdZs4+0igNaBbWSQDOp79tIEeFeVSNKg6/NBeGXIGLP9+/hsiaeyjJFAcDZDJi5E/LXN/xV91BlOGib2I/wz/pWaL/AAdDW/8Am/a9BeG3PlcR+Qb2vao38HLAi8R3r9r0Ghx39Zw/mufois/03fS7B/8Aa3P0v3Ua4ux6+zH0bv2IP11lulF2UvBSD9zuNGEyToI56CgM8KMYZh+R9lrDe+h/Gv6035W1/wBOrvDtMO06D5GZ0Ai1hufr9VD8fikuX2dGDKblvUHTTqwZ7ooI8asXb/8Ah0/QegXS3h6razFT11woqb9pJnbbypidT5qn49xAXLkWrhJcWhKg+QOyWBgyMz8t8ukzWbxl7FC11KpcJsXQok6MWJhnY6QFDKuUgTcXu1Cd8BYsmyL2kFlvw5HbLEIBmjQKQSRpAMmtFa6Oi7hbmES8hbOtwlRmCjMIQn6QNuDB5eeg/D+IBrN0gDEMHHXhtGZtQumYmIJB5k5tda844MHh77YdmZM1kuWDvJxDFNXKBtSFeRGUAtoSQKCa90GxDTkxCMsmCQ06cmhtD3iaFcc6NOmAupmW4bj22BSSIzCTz07JM+eqvEuPnsw1zyQVUYhgCCMwEKi5pnLJ35+F0dIbKWbyucl43AgC9ovaRCqwYAXLc7YHeY1kwGbs8PK4dEyN86QBuwdiN0PagggTMEacyYx/Dyly7BBUNtEZc2aBECV7JgiRpFVOLcXS4UU2wlnqZVik3Hy5lnOFkKHQgxpoTG9T/Gbl7CBheWV7VwIGEqG6sQWGVwCwnUgFiN9wbhcAWQ6HM8iz+HcVrZKDTU5GmO4GNqgwmCKY9XVwbaPGZjbkwdQFcqRqYBABHn0MvCekRXGWbWdeqQ3ntyR2c+bsu0wxASNddxV3pDjTKX7GQuDldLeVoadGkCQpE6gg6+FBmcfhiwvBAW6vFvngiQNQDG525A/ZNbhlhk4hZDgDXQgyrAZu0pG40oqvHbKXhcv/ABkzlZZUoLggA5mjMyavsNfaJ+MW7Tpae0EfJnv3bmUqERpC2UHMKCFyrpKmI1oPOGIxsrkUsYOg56tVDFXJtC8Vg3CFaHBCm2w0VcsmQoMzGtEeinSezh7I6xoLIQIBJkMZ0A28fRyqj0l6RWsRaRlUq1suo7MW2tEjLP4Yk6ciMwidA0du7cS/jmtqrOGtlVaYPP5up0Gwod0g427m31qLbjMyQ4aVyEMYgMIdSNeem4NPxj3GxmIs2nFt7hBUkHVrayACAcpMnWPDnWd6QW7o+LJdAC2LJtqQQM6lrgVgN1zAAa75SaDf9DWsLae7h0ZLd25rnJL5lGpaCQPK0AO3qF84wPhjHINt+cK55wDjF2zhRbNtltvcYq/IkhQRPOAu/n7jRzoliy1t13GVo9tBb6DgdXeGh1+0ONPSK03AP/TrP+HH6JrlB4u9lHtoSpuaE/gy4IB5HX1TXVehmI6zhdk91llP5hdf1UDradix+UNEr3ZBJB0HKoMNZlbP5Q0TewZ81BzTpDfD8SslZjsDXQ6SKj6T4JrlkLbBZmcAAbk5XP2Cak6YPHFrI/J/rpnS3EsmHDIxVluAgroQcr7EUBrEYlFaC0Hu191KrN7hqOczLJIGsnupUHXaCYA/J4v8rd/RFHKAYBR1WMaBJu3pPMwIE0GOwOHV2xIcA/JiAe/P7dq0Hwerpd/N+16zuAebmIAMHq9NAdA+u+28Vovg7b5O4fxdwRzfvoDHF7ea/ZX6Vu8PWLY/XWG4xwBzKZczefnG2nId/hWs6RcV2W1q8hVPixH6wPVRG7heqtlpl8vbeB2o302A5x5qDlPTDBXVuBrbwywM0kAiNF10fTcRHIzrQ/EcRXDW2Tq4e8pdvKyyBGVc05hmDDXTSNZNedLeNZboCsSVdiQx1WG7MEHYgyO7bUia9tcNbGW7b2Qoy3L/AGWg5LRLMHOwbJPpJHjQF7WIxNkKuHW4120Q7SjtbvMwGfN2ZzakDYhYjYiphxayXe3dUC81rrVRi2XrJ0UE69YBOhEHz6CljmvPmAY3VyiFAz3nMQZCypHOADE+FEuB9Hx1DXr3XLduErbUxnUCRnGdRlJM6kSAum9BmsFaODN2+FTKbiguZjPJ8gTqASTtyHcRQB8Q9nFW7qqly4zEFbiB1BCsjZlMEjtkzpqAaOcS4b1eIttibty5hw6lg5YqpzoNSdAShaecCrHwk4MFkxMAB4BiRmG48nw593mFAAv8ULZn+K2+yzKxOYIzSABaC3AO4ZQT56ju8Ru5zkw9pnIl4tu2Qvm7KjOcsBiO+aZwjgzvcturLlDg7nYHWAd4rzjPCHTVyozS5h2MlYzEel49BoC3B+MYg3LU2Lds20ZUuCxcDKpJYgHrAupdtY0mr3GeKYnqbYe7buqwVShVpIDQVva6MYaAIgnvBrG8N4a7jPp5QRQzEdtmIUkfRBUzPdzpzcGZ1FyQVaWgsQZMtHsifGgXSjBdTdIXs5WOupKgktPuE8/Gq+Buy5uCVVQkz9Lc+eNdfTzNHelvRUqV6kKqlcxBYzljss3MAwdO+eQEDrvB7qW3zIQTJO8QEYSv1zQWeily/jcTbwsWiHaczWQ4VQCzMJMCFViAIkk95NdF4l0DtK7WktqMOLAzFie0/WDJlClQDJYkba+OmV6O4e5wpLeNyi71tog25y5VftZi0HtQJiIAPPWthe44mK4ZcvqGUPKQ4hoEMTuZAbs5vAmKDmJ4WGvMrWg2QKSAIGe4JALCQFydoaEklQOZHvDcC1+3fC28/UldSgLBbmedvFJ1B2Gu0dC+D/hHVYTEMWMkhTqBIVWbbvJZR5pApY3BdRYa5DJduoItwV6u2rSqOo+eSSsfNzneNA5/wvBNjVu3bjjrbBhOyMzlpPaWIaDPaIJMAE8xoeK4trHCxnUdbcvgopWGItoiLmUjZchgEbDxrP8AGOF2sPdFvFW71tidSsjKXMZgWBVwANtSZPaB0rN4pihZBdYm25UAgxEMrMNSFOgAjWDOkUBbB2MVjFLi4MqOJWcqiQSSFGgGmsDnWj6LYVrRZWjVW2P4AbX63sNY7Avjih6r4wUGhyZyokDQxptyov0W4jiDigt57pGS4crltwjawfGgG4jCNcYBRJg8xyYz9orqnQK4UwNm0VJz2Gug92e7dXL7AZ8a5XjL+IQyvWWg4Hk5grZoOmpmdNBTl4pfa2tt2bsqQpzMGVAxaBDbTOhG1B13jPSK1g7dnresl3YjIsmBlk6kAeUPXRTozjuvtM+fOrQyyBKqwJAaOelcIIZoHaYnRBqdPwQeR12qxgOKYnCM3VNcssfKABEx9JSI9Y50Go+E92TiAZTDC3bIPcZaPsrL4vjF24hV2DDfaDpPvr3inGr2KcXL5zMFCyFAkAkiQoidTypuD4Q95WZSgAMHM6qZIJEBjJoOv5xC/ij7K8oUeO2gAM66AA+cCDSoOzg0BwX9Bi/yt/8AXR6gHD2+QxUb9diIHPyjy50GI4W3y2J8LX23f3Vc4D0gWxh3EgO0ZeZPlSANtO/xqlw7EwcYAjOxCeSVGVS90yQxHZkAad40rL3+KBE+arZQczE7T5KROVtzmg92kzQbLh9x3xlgmVm4OxMlSva7ceSSusbidhXRsVeRF7e0gAd5OgAHMnaK41g+PGzaS6BAS71kHQOYg68tbZHPUmttxX4RMLlAdbqjQyyAhWAkbMSDPMA+jegxvSnojabEs7XurUwOrCh7giAJbMEXQDWTz3ojwvAphrlhbQudXJ16xGYqQCxYKv8ARyRy+eddRAPinF7GJtXLlmwzFO/MMrONXJQmYWW7RAMc4IoTgePXrNprY7avAmO0B2tCYnLJOm3aO0mg2XTHiiWsOmICOGYagFQNGEjyDJ3E6xOsxUnRTjQ4krXr2ZTZYL1YiW7A1DEiOe/edRvWHxGIfEYQo7nP1ltBMmcx7MAmFAAM98J56dwrj9vBWGsWke8+IuDtm2u65RkQBixBkGPwoEzQaTimFuWMYonrbBftWLpzdq4GUQACMykzpyBGutVuKdKcMeqF9VyWbjAquo7EhLeUCVULA0JMKaP4HCB2utikYXjaDJb1XqlclAZzZg+q6DUZhOpmgXGfg3whskWLwF9V6wWxcVs7NIZcp7egUeTJBJ0MxQV7XTfhmfVOrVZPyVpwSzEz5VyAuu0b91UsTx3hty5mGIxKQI/oZY6ROYPpqSYigtropd7ILWsmbMe8gakSVmIBMAxzqEdAr5AIa2dtczEevLQafD9LeHWwALmJufmZSWkwZJIjXYz56OdEuBrjna45JsgAp2AkAZkUBczT5JM6aKNDmBrAv0Gvhcpe0oB310B3JOST5iYGvfRvpL0zbBm2MHcKZFyiBK5QAApBBVthvtGlBsOlfR52A+UuXUGjZURrzCdB5SK0KSJ8AYJLEg8TibaWXZrV3LlIyYgZXBXQ6IwkHx5Qeer+A/CLjr9pXvJaVSfLUFCVEdqCTmBJyysCaA8bxxv2XZZJMjxn95PtoCicTs43C9ZbtlmRSuQgFFuKdHM6L2WXU6RO0GdPwjg9t7Fi1cvKfks2UFTo5J6xZlXnOYOoEmAZ7PD3w7pcuLkZQzmGC6jq3ns6gd0jzVssBxu8eHnFB874S/bVZAGZCDnVwPKGtvU9576DTW8Zewt9+pOZCWLoU0CAMuZri6NBI5EiTsJrKt0wxOKvlHymYbRe510GsCcw+qOetP6X9LS+IUibTvZttLeSguJmynQM2jspOhAZl1in3uD2bbWwoIu3rcQT2Qc0EyWgKSkyeTLoINAQ6U3WxDpdZWyqvWXGfyUWToOyIaNI3zDlWexPTsA9TbweEuWw5ZOutE3DJJBuQ4BYBss+ETGtGekHGr2JxjYRg6pevWwUIhgZFsAA6AKNuRgHkK1fwgcLsLaNtkQWrdrQZfIGYAZeYaDM7k+c0HMLnT+9J6q1YsSe11SsAdMo3cwAO6KqYTjN9nzLsinSXKqsQSAzmNDsDGg0qXhtu3m0trrG+vMd+2/KiON4l1FsqltYfQxoDppIG/PnQUOLcfvXCpuC3mFtFDKNYthlUkyYYCRpEHlIp2E6S3EXyLN0EQTdQsdzsSwPKqlzihbUpbJ/FHv19NOw/FyN0QgDQZEgGZnVTI3EHvoL+J6YXXYMbVjQaQjKF7oy3BEVDxDpDiL+U3IIWcohoUGDA7RjYeqrlnpnlTK2Dwb+JtAH/QVqnj+kpvvme2BChQEe4AANh2mbTXlQC3vE93qqS/hGVEckEPmiOWUxr54PqNTYjiWYjsKIAHoHfprUmI4qzqilRCbe33mgpi+w5n10qKHjLadhdqVB9F9I+ltjBrNxpcjs218o/sjxNY+x0rRMI9287Wlu3bjhVEu+YzCTuo+kdPA6EZjieNt4eTiSMTizrBJK2SdutYeXvOTlGkc8xj8e1xs7sXYjc7AdwGyqO4UBe9xAnEC+MoW4CQM+ZlzTo2uYmOZ013nbPYxs3bLKCigDfU9w08rnVIXjmmdTOtRXr5JEmYGk8vN3UBduPErZQr2LUTrOYBsx09J9vfWj45wy9dtqUAKtrqTqDBB0B0j7fGsbwy8qXUa5bF1QZyEwG7g0brO45jStzi/hTu3P/bWhy0LbfWoA/BuF4m1ChBcUkzb6y4FcsMuq24J0Mb7eE0bGBxqaLgcKO7+lb9K4QaH2OneIUkpZQE6b8u7eq2I+EbEkGVX1n30BFuB3OrYJctNcF4NC58quvlJnMt2e7eQedEuhWMtW7zXrtkW2tyEZ1goCoPYDtJYtC5yJjSQJnD4Hj11EC27VtQB3tPPc5tZ1qVOkuJ3UKPHM/wC1QdswGFS6i33VHcL2Wm2XjunNp5jFfPmOvXLeLtkBsyOrZdfmsG17hI35VebpNiDJ7OvPUn2zVC7xm4WzkKWkaxJ02nv81Ac4liGu4dJkMwGZiRGZokkjRRJnem9DeK9XhrinymdiGJ70UBtddxNDsLiL+KPVg2yYJhiqCBvqxAP/APaqHiV20SmZRBIMBSJGmhEgjxBg0Gu6LcdbDqVvJ8ZdbjmBmafmkCBJ7QLCNp89StwJeJ3WCXFwzBcxTS4SJgxoGXUga1i04vcUaPBk7KNtNfPJq/wLimMzOcO8GO0YtAx+edfRQS9KuCfE7Qs9YXIk5gCAQWzARPI+2htvGlcKOcnWdTMtr6jHoFRY7jl2+c164X23VdvAbA+iqZxLEZZ05CB7qCzwDDJcuk3HZVWCSoDNz2BZQfNIro/HcHh7mB6vDYtABIy/FriKcyns6Ewe8w0xyrmeFFwz1c6CTlHLvMDbXfxFSLxq+NBdYDw8NO6g1HSnDPcxdtlYp8mBmCgsJu3DIgiT2hqSCe+tzhegtlyxxGKyELlVVjQwVJJcGRBMLPOuNvxq+TJuuW2mdYmftojYx2Lay104u4oBIAZ7ssQASFIBUmCN2G9B1+zw9UxGHa8wxXUFQl8DLcHdngkXRqOe68zvk/hU6TI7GzbcOWK54+aEB7J8ScpjuFYdekmK/wCIvf5jcto1qpjMdcuPmuOzuRqzEliNtSdTppQG24a1u21xTskg+og0zi9l+rQsB2iCI8V/fVmzxUPgriMzG4BA0EZdCCx3JOo02y850XE7udbQP0lHjtFAO/kd1IErJnv5DXlUbcLYcxR69cLMpnUZp074j11WxAYUAu1w4lokDQmfxQW/5fbVZbG/hRiydSYE5WAPPySv66oZCJ7qCBbelWLdsRBjw7+f65qJNvTTw8UCjvpU4617QWMRckR46n395qBrukcvtptx9ajJoJGtkANyMgmNJAmJ2Jgg+mifRLpKMFe6w2bd3l2hqo5lSQQD6KEDEkKy8mg+YrMHzwzDzMarkUG66S/Ce+MlBayKdAC0xPmArNWkJJjv05cqFzEeerfXEKY30oCFjG3FzWbdwg3IzBSJaAdCY0ESYkCnYLgN28AUUMCAZzKNG1G5HLlT+h1tesuF1kwonuzSfbpW14fhlt20CEwoAAMTA79NaDL4fofigI6tQBoS1y2Bv4tVXF8OxAUpm6u2zSVW4MpYaT2SQ0emK6E2NDKUPP7f1UAv8KQyTI5EH37mgxNwZJBKn8Uz9giqGIj0fxvRPjCG3cyKgPMjXb0QYjnPqpnDrtkX1N611iEGFE6GQR84SIBGp50DOFYG86M1kwD2DDlSw0YgwNVGkzzjeKc3Ra/3D/V+zWx6M8ZtrYCqqoA7giAD5Zgt45So9FFvjysIgbkg+fke/Ye3voMBb6HXSBLINySS0R9WknR++thXFxUt3zbBEkGHIC5zl2GaTr662nFj8gyroXGRf/yN1c+gn2VFdwSjIQxYo6wWAJVVOhUCIiBoPbQYHGdH3tWTdLI6i4bfZJJzAkSNII0nfnVDC4FneBoJgltFEmNT69Broe6tL0qvkI9sqozXWcNkIYiQNz82SdNdt6tdGLQy3dWDLckZXysTBA2IIiW1/D5QZDKYq2bRK9YpB0JRmgiFbuEiTG26numqefnFavjitNxiWJU2n7Ut9O3JzTO43qjhbdzFnKlm2X/u7aISPQAs+igpvgE6rMl9bjLqbeV1IkakZgARoJjwqjcBEAjkDr3MAw9YINXcbwi7bYq6MD4r+sVA1kjyvbvQKwJ0ir+C4LcvOciyBGZuQ9PM+A1qrh07QHjRLB8TuW5CvAmcp2Og9PKgu3sAtrD3ACCxGpiO72e+ncSAm1B/tB6qr4niJfcCTv4+eq16+TB10M7mgLXI9PfTFxA94ocMWe814b3jQXncHaqwfs+k/aahN2vA9A1AIPnplwU/LTaD2K9rwmlQQua8mk1NIoPHpkU6Kcq0Hk6D+N6cRpFI29KmAQqvlBpM81I5QIkHfvB8I1Ar0Yx+S5czGcwUQRzHuGnprd8Js3L6lraSqnL6YmPPXO8PhAWlZ9NHsNxK6iZBeuW110R2USYk6HfQa76UBjpDgblhgHhWbYZgTy5bjceuqtnpPbfDL1jKl1QA4bRiwDSw1ls0A+BO2oJz3FEZ4ZbrSJEkk6EAHXfYAb0KfDgDs+VA7RJJnmVAAAk+fQ786Bl7irXHYnmdNBPrIn7Kjxfze+JqI4eD31LiV8n8UUD8HiimYeM+z91FLHGmFBUSplU0GhXjebQ66yPAjmPVU38pSfKI/jxoEH0UZQIBEjSZJOvedYnuAHKnKZNBLx3CZgbmafJEd2oGnI1NgLTLngAqHO/I9457VVvgshA11B9RqxauQW1IBY0EfEbQY7bo3oII95ov0BwN25iLSWhkUjrHIMP1Kt1ZaQZnMToPsqndw2wEMx+ZI1DAMRIOhyjzgiN9KI4XFjD4gMttbii0i5XMSGRHMxMHM2+o30oCPG7vWiWVUfchTJkEqQTtAZD80T9mG4ko6zX6Q9UVocVjzkYhAArsIBmBcJcCSBoDoO8HwNZrEqzNNBFh17Q89ex2jUli0Qy+cU1o9JoHgzSNOt26e2HNBCDT6cMOfGni1QRxSipOrpZKBoFLLTwKctBGVpVIwr2gpHemsKVKgZT7dKlQXMKgLagHst7EJp2BHZFKlQGbI0pt0V7SoKrDQ+cfrqO8ojalSoKdxB3DevMQNB5hSpUHrDQeanINKVKgcKlA2/jvpUqCyi60xx5X45+2lSoG3jGo0I2I37/tFEekLfdmI/KfqHupUqCgDOf8U/ZNQWRpXtKg8Ybeem2lGUacq8pUEdujuCtjqthv3V5SoIQg7hTWWlSoKQGppj0qVA0V6KVKgVKlSoP/2Q=="/>
          <p:cNvSpPr>
            <a:spLocks noChangeAspect="1" noChangeArrowheads="1"/>
          </p:cNvSpPr>
          <p:nvPr/>
        </p:nvSpPr>
        <p:spPr bwMode="auto">
          <a:xfrm>
            <a:off x="49213" y="-89217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w"/>
              <a:defRPr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○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b="0">
              <a:solidFill>
                <a:schemeClr val="tx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3675A1-7F9E-7144-0D0F-09920EB4D7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August 21,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1A6C3A-9251-BB62-6631-8B8DE8DAC6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8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F97C-0734-1892-04BD-DE246475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983" y="719999"/>
            <a:ext cx="3609786" cy="2388961"/>
          </a:xfrm>
        </p:spPr>
        <p:txBody>
          <a:bodyPr/>
          <a:lstStyle/>
          <a:p>
            <a:pPr algn="ctr"/>
            <a:r>
              <a:rPr lang="en-US" sz="4800" dirty="0"/>
              <a:t>Omics to Function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4899-DBDB-34C7-63F6-DFBBA9E2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August 21,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504A-F3DE-BCBC-7BF4-06CF4DEF2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859DA7-F52F-816E-E0B0-0B3ED0EA6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0683" y="977899"/>
            <a:ext cx="3405452" cy="5156499"/>
          </a:xfrm>
        </p:spPr>
        <p:txBody>
          <a:bodyPr/>
          <a:lstStyle/>
          <a:p>
            <a:r>
              <a:rPr lang="en-US" sz="1400" b="1" dirty="0"/>
              <a:t>Center for host-microbial interactions: Penn vet</a:t>
            </a:r>
          </a:p>
          <a:p>
            <a:r>
              <a:rPr lang="en-US" sz="1400" b="1" dirty="0"/>
              <a:t>High-throughput screening core </a:t>
            </a:r>
            <a:r>
              <a:rPr lang="en-US" sz="1400" b="1" dirty="0" err="1"/>
              <a:t>facilIty</a:t>
            </a:r>
            <a:endParaRPr lang="en-US" sz="1400" b="1" dirty="0"/>
          </a:p>
          <a:p>
            <a:r>
              <a:rPr lang="en-US" sz="1400" b="1" dirty="0"/>
              <a:t>Human immunology core facility</a:t>
            </a:r>
          </a:p>
          <a:p>
            <a:r>
              <a:rPr lang="en-US" sz="1400" b="1" dirty="0"/>
              <a:t>Imaging core facility: penn vet</a:t>
            </a:r>
          </a:p>
          <a:p>
            <a:r>
              <a:rPr lang="en-US" sz="1400" b="1" dirty="0"/>
              <a:t>Johnson foundation biophysical &amp; structural biology core facility</a:t>
            </a:r>
          </a:p>
          <a:p>
            <a:r>
              <a:rPr lang="en-US" sz="1400" b="1" dirty="0"/>
              <a:t>Metabolomics core facility</a:t>
            </a:r>
          </a:p>
          <a:p>
            <a:r>
              <a:rPr lang="en-US" sz="1400" b="1" dirty="0"/>
              <a:t>Microbial culture &amp; metabolomics core facility</a:t>
            </a:r>
          </a:p>
          <a:p>
            <a:endParaRPr lang="en-US" sz="1200" b="1" dirty="0"/>
          </a:p>
          <a:p>
            <a:endParaRPr lang="en-US" sz="1100" b="1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0C12677-3291-00C4-8D21-5C36AE6D3FEE}"/>
              </a:ext>
            </a:extLst>
          </p:cNvPr>
          <p:cNvSpPr txBox="1">
            <a:spLocks/>
          </p:cNvSpPr>
          <p:nvPr/>
        </p:nvSpPr>
        <p:spPr>
          <a:xfrm>
            <a:off x="8143164" y="977899"/>
            <a:ext cx="3405452" cy="54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Calibri Light" panose="020F030202020403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Clr>
                <a:srgbClr val="9EC3E1"/>
              </a:buClr>
              <a:buFont typeface="Courier New" panose="02070309020205020404" pitchFamily="49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 spc="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 spc="18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Neuroimaging &amp; cognitive core facility</a:t>
            </a:r>
          </a:p>
          <a:p>
            <a:r>
              <a:rPr lang="en-US" sz="1400" b="1" dirty="0"/>
              <a:t>Penn genomic &amp; sequencing core: </a:t>
            </a:r>
            <a:r>
              <a:rPr lang="en-US" sz="1400" b="1" dirty="0" err="1"/>
              <a:t>dna</a:t>
            </a:r>
            <a:r>
              <a:rPr lang="en-US" sz="1400" b="1" dirty="0"/>
              <a:t> sequencing facility</a:t>
            </a:r>
          </a:p>
          <a:p>
            <a:r>
              <a:rPr lang="en-US" sz="1400" b="1" dirty="0"/>
              <a:t>Penn genomic &amp; sequencing core: molecular profiling Facility</a:t>
            </a:r>
          </a:p>
          <a:p>
            <a:r>
              <a:rPr lang="en-US" sz="1400" b="1" dirty="0"/>
              <a:t>Penn genomic &amp; sequencing core: next generation sequencing core</a:t>
            </a:r>
          </a:p>
          <a:p>
            <a:r>
              <a:rPr lang="en-US" sz="1400" b="1" dirty="0"/>
              <a:t>Proteomics core facility</a:t>
            </a:r>
          </a:p>
          <a:p>
            <a:r>
              <a:rPr lang="en-US" sz="1400" b="1" dirty="0"/>
              <a:t>Viral molecular High Density Sequencing Core Facility </a:t>
            </a:r>
          </a:p>
          <a:p>
            <a:endParaRPr lang="en-US" sz="1400" b="1" dirty="0"/>
          </a:p>
          <a:p>
            <a:endParaRPr lang="en-US" sz="1100" b="1" dirty="0"/>
          </a:p>
          <a:p>
            <a:endParaRPr lang="en-US" sz="1050" b="1" dirty="0"/>
          </a:p>
          <a:p>
            <a:endParaRPr 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16E32-F2BD-3B09-C704-EE482C87B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84" y="2945307"/>
            <a:ext cx="2431576" cy="2441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70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F97C-0734-1892-04BD-DE246475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4" y="719999"/>
            <a:ext cx="3609786" cy="2388961"/>
          </a:xfrm>
        </p:spPr>
        <p:txBody>
          <a:bodyPr/>
          <a:lstStyle/>
          <a:p>
            <a:r>
              <a:rPr lang="en-US" sz="4800" dirty="0"/>
              <a:t>Repositories &amp; Pathology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4899-DBDB-34C7-63F6-DFBBA9E2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August 21,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504A-F3DE-BCBC-7BF4-06CF4DEF2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859DA7-F52F-816E-E0B0-0B3ED0EA6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6601" y="977899"/>
            <a:ext cx="3405452" cy="5156499"/>
          </a:xfrm>
        </p:spPr>
        <p:txBody>
          <a:bodyPr/>
          <a:lstStyle/>
          <a:p>
            <a:r>
              <a:rPr lang="en-US" sz="1400" b="1" dirty="0"/>
              <a:t>Center for host-microbial interactions: Penn vet</a:t>
            </a:r>
          </a:p>
          <a:p>
            <a:r>
              <a:rPr lang="en-US" sz="1400" b="1" dirty="0"/>
              <a:t>High-throughput screening core facility</a:t>
            </a:r>
          </a:p>
          <a:p>
            <a:r>
              <a:rPr lang="en-US" sz="1400" b="1" dirty="0"/>
              <a:t>Human immunology core facility</a:t>
            </a:r>
          </a:p>
          <a:p>
            <a:r>
              <a:rPr lang="en-US" sz="1400" b="1" dirty="0"/>
              <a:t>Imaging core facility: penn vet</a:t>
            </a:r>
          </a:p>
          <a:p>
            <a:r>
              <a:rPr lang="en-US" sz="1400" b="1" dirty="0"/>
              <a:t>Johnson foundation biophysical &amp; structural biology core facility</a:t>
            </a:r>
          </a:p>
          <a:p>
            <a:r>
              <a:rPr lang="en-US" sz="1400" b="1" dirty="0"/>
              <a:t>Metabolomics core facility</a:t>
            </a:r>
          </a:p>
          <a:p>
            <a:r>
              <a:rPr lang="en-US" sz="1400" b="1" dirty="0"/>
              <a:t>Microbial culture &amp; metabolomics core facility</a:t>
            </a:r>
          </a:p>
          <a:p>
            <a:endParaRPr lang="en-US" sz="1200" b="1" dirty="0"/>
          </a:p>
          <a:p>
            <a:endParaRPr lang="en-US" sz="1100" b="1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0C12677-3291-00C4-8D21-5C36AE6D3FEE}"/>
              </a:ext>
            </a:extLst>
          </p:cNvPr>
          <p:cNvSpPr txBox="1">
            <a:spLocks/>
          </p:cNvSpPr>
          <p:nvPr/>
        </p:nvSpPr>
        <p:spPr>
          <a:xfrm>
            <a:off x="8117764" y="977899"/>
            <a:ext cx="3405452" cy="54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Calibri Light" panose="020F030202020403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Clr>
                <a:srgbClr val="9EC3E1"/>
              </a:buClr>
              <a:buFont typeface="Courier New" panose="02070309020205020404" pitchFamily="49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 spc="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 spc="18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Neuroimaging &amp; cognitive core facility</a:t>
            </a:r>
          </a:p>
          <a:p>
            <a:r>
              <a:rPr lang="en-US" sz="1400" b="1" dirty="0"/>
              <a:t>Penn genomic &amp; sequencing core: </a:t>
            </a:r>
            <a:r>
              <a:rPr lang="en-US" sz="1400" b="1" dirty="0" err="1"/>
              <a:t>dna</a:t>
            </a:r>
            <a:r>
              <a:rPr lang="en-US" sz="1400" b="1" dirty="0"/>
              <a:t> sequencing facility</a:t>
            </a:r>
          </a:p>
          <a:p>
            <a:r>
              <a:rPr lang="en-US" sz="1400" b="1" dirty="0"/>
              <a:t>Penn genomic &amp; sequencing core: molecular profiling Facility</a:t>
            </a:r>
          </a:p>
          <a:p>
            <a:r>
              <a:rPr lang="en-US" sz="1400" b="1" dirty="0"/>
              <a:t>Penn genomic &amp; sequencing core: next generation sequencing core</a:t>
            </a:r>
          </a:p>
          <a:p>
            <a:r>
              <a:rPr lang="en-US" sz="1400" b="1" dirty="0"/>
              <a:t>Proteomics core facility</a:t>
            </a:r>
          </a:p>
          <a:p>
            <a:r>
              <a:rPr lang="en-US" sz="1400" b="1" dirty="0"/>
              <a:t>Viral molecular High Density Sequencing Core Facility </a:t>
            </a:r>
          </a:p>
          <a:p>
            <a:endParaRPr lang="en-US" sz="1400" b="1" dirty="0"/>
          </a:p>
          <a:p>
            <a:endParaRPr lang="en-US" sz="1100" b="1" dirty="0"/>
          </a:p>
          <a:p>
            <a:endParaRPr lang="en-US" sz="1050" b="1" dirty="0"/>
          </a:p>
          <a:p>
            <a:endParaRPr lang="en-US" sz="11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5DF5E-6B6C-D6D4-30FF-4E57ADC8D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4" y="2947988"/>
            <a:ext cx="3350596" cy="29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2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F97C-0734-1892-04BD-DE246475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4" y="719999"/>
            <a:ext cx="3609786" cy="2388961"/>
          </a:xfrm>
        </p:spPr>
        <p:txBody>
          <a:bodyPr/>
          <a:lstStyle/>
          <a:p>
            <a:r>
              <a:rPr lang="en-US" sz="4800" dirty="0"/>
              <a:t>Stockrooms &amp; Shops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4899-DBDB-34C7-63F6-DFBBA9E2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August 21,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504A-F3DE-BCBC-7BF4-06CF4DEF2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859DA7-F52F-816E-E0B0-0B3ED0EA6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358" y="977899"/>
            <a:ext cx="6516341" cy="5156499"/>
          </a:xfrm>
        </p:spPr>
        <p:txBody>
          <a:bodyPr/>
          <a:lstStyle/>
          <a:p>
            <a:r>
              <a:rPr lang="en-US" sz="2800" dirty="0"/>
              <a:t>Cell Center stockroom</a:t>
            </a:r>
          </a:p>
          <a:p>
            <a:r>
              <a:rPr lang="en-US" sz="2800" dirty="0"/>
              <a:t>MINS Machine shop</a:t>
            </a:r>
          </a:p>
          <a:p>
            <a:r>
              <a:rPr lang="en-US" sz="2800" dirty="0"/>
              <a:t>Nuclear medicine physics &amp; instrumentation group</a:t>
            </a:r>
          </a:p>
          <a:p>
            <a:r>
              <a:rPr lang="en-US" sz="2800" dirty="0"/>
              <a:t>Penn electronic design shop</a:t>
            </a:r>
          </a:p>
          <a:p>
            <a:r>
              <a:rPr lang="en-US" sz="2800" dirty="0"/>
              <a:t>Research instrumentation shop</a:t>
            </a:r>
          </a:p>
          <a:p>
            <a:endParaRPr lang="en-US" sz="1200" dirty="0"/>
          </a:p>
          <a:p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591CE-A3BB-980C-E826-F66A65E94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4" y="2894543"/>
            <a:ext cx="3324205" cy="2775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31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F97C-0734-1892-04BD-DE246475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00" y="719999"/>
            <a:ext cx="3609786" cy="2388961"/>
          </a:xfrm>
        </p:spPr>
        <p:txBody>
          <a:bodyPr/>
          <a:lstStyle/>
          <a:p>
            <a:pPr algn="ctr"/>
            <a:r>
              <a:rPr lang="en-US" sz="4800" dirty="0"/>
              <a:t>Viruses, Vectors, Particles &amp; Chemicals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4899-DBDB-34C7-63F6-DFBBA9E2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August 21,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504A-F3DE-BCBC-7BF4-06CF4DEF2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859DA7-F52F-816E-E0B0-0B3ED0EA6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358" y="977899"/>
            <a:ext cx="6516341" cy="5156499"/>
          </a:xfrm>
        </p:spPr>
        <p:txBody>
          <a:bodyPr/>
          <a:lstStyle/>
          <a:p>
            <a:r>
              <a:rPr lang="en-US" sz="2400" dirty="0" err="1"/>
              <a:t>Cfar</a:t>
            </a:r>
            <a:r>
              <a:rPr lang="en-US" sz="2400" dirty="0"/>
              <a:t> virus &amp; Reservoirs Core Facility</a:t>
            </a:r>
          </a:p>
          <a:p>
            <a:r>
              <a:rPr lang="en-US" sz="2400" dirty="0"/>
              <a:t>Engineered </a:t>
            </a:r>
            <a:r>
              <a:rPr lang="en-US" sz="2400" dirty="0" err="1"/>
              <a:t>mrna</a:t>
            </a:r>
            <a:r>
              <a:rPr lang="en-US" sz="2400" dirty="0"/>
              <a:t> &amp; targeted nanomedicine core facility</a:t>
            </a:r>
          </a:p>
          <a:p>
            <a:r>
              <a:rPr lang="en-US" sz="2400" dirty="0"/>
              <a:t>Extracellular vesicle core facility: Penn Vet</a:t>
            </a:r>
          </a:p>
          <a:p>
            <a:r>
              <a:rPr lang="en-US" sz="2400" dirty="0"/>
              <a:t>Penn Cytomics: Flow Cytometry &amp; cell sorting core facility</a:t>
            </a:r>
          </a:p>
          <a:p>
            <a:r>
              <a:rPr lang="en-US" sz="2400" dirty="0"/>
              <a:t>Penn vector core facility</a:t>
            </a:r>
          </a:p>
          <a:p>
            <a:r>
              <a:rPr lang="en-US" sz="2400" dirty="0"/>
              <a:t>Targeting core facility </a:t>
            </a:r>
          </a:p>
          <a:p>
            <a:endParaRPr lang="en-US" sz="1200" dirty="0"/>
          </a:p>
          <a:p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9F49D-1908-17A3-CE24-14AC17B2A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16" y="3556148"/>
            <a:ext cx="2936642" cy="2177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04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37BC4E-84C1-7D21-59E7-D7B5583E3CCF}"/>
              </a:ext>
            </a:extLst>
          </p:cNvPr>
          <p:cNvSpPr/>
          <p:nvPr/>
        </p:nvSpPr>
        <p:spPr>
          <a:xfrm>
            <a:off x="516552" y="584200"/>
            <a:ext cx="2982298" cy="61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1600" dirty="0" err="1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4EC81-E920-5CF1-D54E-4097B8F5D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40" y="507117"/>
            <a:ext cx="10733504" cy="667892"/>
          </a:xfrm>
          <a:noFill/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900" dirty="0">
                <a:solidFill>
                  <a:schemeClr val="tx1"/>
                </a:solidFill>
              </a:rPr>
              <a:t>Visit our website to search for cores &amp; learn more!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CF727-186F-E3EB-CB83-7C1590F6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9009" y="6559489"/>
            <a:ext cx="5195026" cy="180000"/>
          </a:xfrm>
        </p:spPr>
        <p:txBody>
          <a:bodyPr/>
          <a:lstStyle/>
          <a:p>
            <a:r>
              <a:rPr lang="en-US" sz="800" dirty="0"/>
              <a:t>August 21,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F77C3-CAB1-F0F7-38A6-2A3B540BC9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C3382F-7348-2A1C-21EF-81BF6D422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" y="1586821"/>
            <a:ext cx="6494542" cy="3043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8F7A646-AD9B-D15D-281C-70FA8D4D0B34}"/>
              </a:ext>
            </a:extLst>
          </p:cNvPr>
          <p:cNvSpPr txBox="1">
            <a:spLocks/>
          </p:cNvSpPr>
          <p:nvPr/>
        </p:nvSpPr>
        <p:spPr>
          <a:xfrm>
            <a:off x="173407" y="6569015"/>
            <a:ext cx="546591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EA8E7-5F55-4A60-8EF9-470692FC5635}" type="slidenum">
              <a:rPr lang="en-US" sz="800" smtClean="0"/>
              <a:pPr/>
              <a:t>14</a:t>
            </a:fld>
            <a:endParaRPr lang="en-US" sz="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D95602-2B6B-AC02-23D8-8FACC4ED67F7}"/>
              </a:ext>
            </a:extLst>
          </p:cNvPr>
          <p:cNvSpPr txBox="1"/>
          <p:nvPr/>
        </p:nvSpPr>
        <p:spPr>
          <a:xfrm>
            <a:off x="516552" y="5246861"/>
            <a:ext cx="720504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800" u="sng" dirty="0">
                <a:latin typeface="+mj-lt"/>
              </a:rPr>
              <a:t>www.med.upenn.edu/cores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560E900-861B-3123-155D-E81023379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123" y="1540356"/>
            <a:ext cx="4367215" cy="2155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09EFD2-74E7-152C-B6ED-FAE35BB45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5" y="3941083"/>
            <a:ext cx="2136775" cy="2136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08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CEBD546-B871-E681-E1E2-951D804D5120}"/>
              </a:ext>
            </a:extLst>
          </p:cNvPr>
          <p:cNvSpPr/>
          <p:nvPr/>
        </p:nvSpPr>
        <p:spPr>
          <a:xfrm>
            <a:off x="10763250" y="6439469"/>
            <a:ext cx="990600" cy="30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1600" dirty="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799FB3-5EFD-5C7B-C113-D9C34B03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8" y="6439469"/>
            <a:ext cx="1828800" cy="180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 dirty="0"/>
              <a:t>August 21, 2024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42580-DA69-5177-8C8B-B2A325B612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9138" y="6439469"/>
            <a:ext cx="396000" cy="180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2DDEA8E7-5F55-4A60-8EF9-470692FC5635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EE17582-CE61-03C2-2F00-270189F7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16" y="1649829"/>
            <a:ext cx="2224800" cy="600800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en-US" sz="7300" dirty="0">
                <a:latin typeface="Fira Sans" panose="020B0503050000020004" pitchFamily="34" charset="0"/>
              </a:rPr>
              <a:t>iLab</a:t>
            </a:r>
            <a:br>
              <a:rPr lang="en-US" u="sng" dirty="0"/>
            </a:b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23A7AF-7E23-5FEF-28F5-8006AE5D9E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98000" y="300901"/>
            <a:ext cx="8306650" cy="1115149"/>
          </a:xfrm>
        </p:spPr>
        <p:txBody>
          <a:bodyPr vert="horz" lIns="0" tIns="0" rIns="0" bIns="0" rtlCol="0">
            <a:normAutofit fontScale="2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600" dirty="0">
                <a:latin typeface="+mj-lt"/>
              </a:rPr>
              <a:t>QUICKLY LOCATE CORES &amp; REQUEST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600" dirty="0">
                <a:latin typeface="+mj-lt"/>
              </a:rPr>
              <a:t>USED BY PENN, CHOP, WISTAR AND 215+ ORGANIZATIONS WORLDWIDE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600" dirty="0">
                <a:latin typeface="+mj-lt"/>
              </a:rPr>
              <a:t>KEEPS TRACK OF YOUR SERVICE REQUESTS, PROJECT STATUSES, &amp; FINANCIAL APPROVALS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600" dirty="0">
                <a:latin typeface="+mj-lt"/>
              </a:rPr>
              <a:t>CONTACT </a:t>
            </a:r>
            <a:r>
              <a:rPr lang="en-US" sz="9600" dirty="0">
                <a:latin typeface="+mj-lt"/>
                <a:hlinkClick r:id="rId2"/>
              </a:rPr>
              <a:t>ILAB.SUPPORT@PENNMEDICINE.UPENN.EDU</a:t>
            </a:r>
            <a:r>
              <a:rPr lang="en-US" sz="9600" dirty="0">
                <a:latin typeface="+mj-lt"/>
              </a:rPr>
              <a:t> TO LEARN MORE! 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8514DD0-0BC8-8A37-5332-5121CE20A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381"/>
          <a:stretch/>
        </p:blipFill>
        <p:spPr>
          <a:xfrm>
            <a:off x="4113950" y="2938066"/>
            <a:ext cx="6985850" cy="3402697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1AC979-05CB-F362-BD7C-6E1AE6B4DF11}"/>
              </a:ext>
            </a:extLst>
          </p:cNvPr>
          <p:cNvSpPr txBox="1"/>
          <p:nvPr/>
        </p:nvSpPr>
        <p:spPr>
          <a:xfrm>
            <a:off x="4700588" y="4327200"/>
            <a:ext cx="2224800" cy="2530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Bef>
                <a:spcPts val="250"/>
              </a:spcBef>
              <a:spcAft>
                <a:spcPts val="600"/>
              </a:spcAft>
            </a:pPr>
            <a:r>
              <a:rPr lang="en-US" sz="1400" u="sng" dirty="0">
                <a:solidFill>
                  <a:schemeClr val="bg1"/>
                </a:solidFill>
              </a:rPr>
              <a:t>https://med-upenn.corefacilities.org/landing/264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8AECC2-83B8-8D10-9F6F-F104CF760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76" y="3250476"/>
            <a:ext cx="2333340" cy="2333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A3E948-DBF0-F65C-B9DF-50BA7A3D7101}"/>
              </a:ext>
            </a:extLst>
          </p:cNvPr>
          <p:cNvSpPr txBox="1"/>
          <p:nvPr/>
        </p:nvSpPr>
        <p:spPr>
          <a:xfrm>
            <a:off x="188903" y="2707234"/>
            <a:ext cx="4725997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500" dirty="0">
                <a:solidFill>
                  <a:schemeClr val="bg1"/>
                </a:solidFill>
                <a:latin typeface="+mj-lt"/>
              </a:rPr>
              <a:t>https://med-upenn.corefacilities.org</a:t>
            </a:r>
          </a:p>
        </p:txBody>
      </p:sp>
    </p:spTree>
    <p:extLst>
      <p:ext uri="{BB962C8B-B14F-4D97-AF65-F5344CB8AC3E}">
        <p14:creationId xmlns:p14="http://schemas.microsoft.com/office/powerpoint/2010/main" val="102073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905C-000F-4BC7-C9F6-2C62DAD9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94" y="1498500"/>
            <a:ext cx="5854606" cy="4068000"/>
          </a:xfrm>
        </p:spPr>
        <p:txBody>
          <a:bodyPr/>
          <a:lstStyle/>
          <a:p>
            <a:r>
              <a:rPr lang="en-US" sz="3600" dirty="0"/>
              <a:t>-Event showcases the many outstanding research resources/services available on campus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-Interact with 70+ core facilities spanning Penn, CHOP, &amp; Wistar via informational tables staffed by core facility personnel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5902C-5E21-6225-D5A4-8BB083E80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5889" y="757443"/>
            <a:ext cx="6105416" cy="454750"/>
          </a:xfrm>
        </p:spPr>
        <p:txBody>
          <a:bodyPr/>
          <a:lstStyle/>
          <a:p>
            <a:r>
              <a:rPr lang="en-US" sz="4400" u="sng" dirty="0">
                <a:solidFill>
                  <a:schemeClr val="bg1"/>
                </a:solidFill>
              </a:rPr>
              <a:t>Registration is now open!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5997F-698D-4BC0-68B9-6E77F9F7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F346-0BD7-442F-A0A7-59C2E5701F4C}" type="datetime1">
              <a:rPr lang="en-GB" smtClean="0"/>
              <a:t>14/08/2024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817D6-B767-559B-6136-54B12EEC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8EB2-ABBB-452B-B43B-31E8A7DFB90B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BE2E19-ECA5-4DCE-4C02-5EF2925FB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55" y="90556"/>
            <a:ext cx="5080189" cy="6525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81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8A0F0-973D-DF40-893B-7E79CDC6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C569F0-C586-7242-AA84-18137DD81364}" type="datetime4">
              <a:rPr lang="en-US" smtClean="0"/>
              <a:pPr/>
              <a:t>August 14, 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14FF7-8CF4-474E-BE16-8C37F288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00F76-A9D2-234B-AF7A-A63A510089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pic>
        <p:nvPicPr>
          <p:cNvPr id="7" name="Picture 6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7B2C8A6B-12EF-3FF0-BCD2-EEF959B36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0" y="234351"/>
            <a:ext cx="2999482" cy="810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6A2FC2-090E-FA5F-0F1A-C6AB3B970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3679371" y="2888657"/>
            <a:ext cx="4028686" cy="1110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84EE6C-37BE-9658-B3B9-FB0500DD9B72}"/>
              </a:ext>
            </a:extLst>
          </p:cNvPr>
          <p:cNvSpPr txBox="1"/>
          <p:nvPr/>
        </p:nvSpPr>
        <p:spPr>
          <a:xfrm>
            <a:off x="4054571" y="3013501"/>
            <a:ext cx="370114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+mj-lt"/>
              </a:rPr>
              <a:t>Questions?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1908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F97C-0734-1892-04BD-DE246475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720000"/>
            <a:ext cx="3344400" cy="2597065"/>
          </a:xfrm>
        </p:spPr>
        <p:txBody>
          <a:bodyPr/>
          <a:lstStyle/>
          <a:p>
            <a:r>
              <a:rPr lang="en-US" dirty="0"/>
              <a:t>Core Facilities Mission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4899-DBDB-34C7-63F6-DFBBA9E2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August 21,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504A-F3DE-BCBC-7BF4-06CF4DEF2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859DA7-F52F-816E-E0B0-0B3ED0EA6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32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PSOM core facilities provide state-of-the-art services that allow scientists to conduct innovative research utilizing resources for which cost, operational investment and expertise is most efficiently supported as a shared resource.  Cores’ valuable equipment, scientific knowledge and technical guidance are accessible to a range of researchers.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collage of several images of people in a laboratory&#10;&#10;Description automatically generated">
            <a:extLst>
              <a:ext uri="{FF2B5EF4-FFF2-40B4-BE49-F238E27FC236}">
                <a16:creationId xmlns:a16="http://schemas.microsoft.com/office/drawing/2014/main" id="{AC59C615-530A-F22B-0B2C-46340077B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0" y="3764805"/>
            <a:ext cx="1915513" cy="1982893"/>
          </a:xfrm>
          <a:prstGeom prst="rect">
            <a:avLst/>
          </a:prstGeom>
          <a:effectLst>
            <a:outerShdw blurRad="50800" dist="50800" dir="5400000" sx="37000" sy="37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21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8125" y="200025"/>
            <a:ext cx="10654464" cy="514350"/>
          </a:xfrm>
        </p:spPr>
        <p:txBody>
          <a:bodyPr/>
          <a:lstStyle/>
          <a:p>
            <a:r>
              <a:rPr lang="en-US" dirty="0"/>
              <a:t>PSOM Biomedical Research Core Facilities</a:t>
            </a:r>
          </a:p>
        </p:txBody>
      </p:sp>
      <p:sp>
        <p:nvSpPr>
          <p:cNvPr id="4" name="AutoShape 8" descr="data:image/jpeg;base64,/9j/4AAQSkZJRgABAQAAAQABAAD/2wCEAAkGBhQSERUUExQVFRUVFxwaGBgYGBwdGBgXGBoYGB0aFxwcHSYeFxolGhYcHy8gIycpLCwsGB4xNTAqNSYrLCkBCQoKBQUFDQUFDSkYEhgpKSkpKSkpKSkpKSkpKSkpKSkpKSkpKSkpKSkpKSkpKSkpKSkpKSkpKSkpKSkpKSkpKf/AABEIAMIBBAMBIgACEQEDEQH/xAAcAAABBQEBAQAAAAAAAAAAAAAFAAIDBAYHAQj/xABSEAACAQIEAgUGBwsKBAYDAAABAhEAAwQSITEFQQYTIlFhMnGBkaHRBxQjQlKSsSRTYnJzgrLB0uHwFRYzNENjdJOis1TCw+IXJTVEo+OD0/H/xAAUAQEAAAAAAAAAAAAAAAAAAAAA/8QAFBEBAAAAAAAAAAAAAAAAAAAAAP/aAAwDAQACEQMRAD8AF2QhA3qY8PU7SNaEXLVzDXTbuKVIOoPL3jxo1gsYDQeDhSwdDPv/AI9tObh6qCYO1X0ue0RUs6HzUGSbjVjkT6Q1S2uL4ePmmeZDT9lAW6MYkf2Tew/rplzo5ifvL+qg064ywRvb9Zr3rbB+9+use/AMR95ufVNV24NfH9k/1TQbgGyNur07zpTjiLX9z6hWBfhd7naf6p91Rtw66N7b/VNB0E4m1/dT+bXovpy6r1LXOGwrjdG120OtJcO8eS0HbQxQdJGXuT1CvSB3L9VfdXNYcfTHrp4uXPw/bQdFJ12SI+iPdTwAeS6fgjn6K5sbj97+s0lxlwfPcfnGg6SiQNh6QKjyx3eoVgBxW6P7R/rGvW4ze++P66DoAuHvrzPXP/5avffG9lPHHL33xvZ7qDcuZqI24rG/y7e++H1D3V4ePXvp+we6g2DCmlqyH8vXvpewe6kePXvpD1Cg1dy4e8+uoTdPeazB45d7x6q9HG7vePVQaTrCeZprXO6R6az38t3PwfV++keMOe7+PTQasNOEY/Quj1MI+2g1y5mBj+OVWOFY0tgsXMSptEel4oXdutbJDabGNJ17W/KgtXWIqubp/j+PsqvcxJPu9/fS6ygtZq9qGT4UqD6V6S9EbWMtwwhx5Ljce8eFcW4vw27gbxtXPOI2IOxHqr6KtjSsZjuCW8TxC7bujMpwgidwetmRGxHfQczwfFJjWilrFiJPLu/jWhHSjoq+DxARWzKwlTzgGIPjUF63eFotmYFe4x7IhvXQaGxxEE5dZ8alfGKnlMBJ0kgeqsvgbtzcmSe8V7xO3cupliYM+w9/noNA3FU+mv1h76X8oLyYeusJc4Pd+j7R76qvwi79E+se+g6OMYO+vRiR31zJuE3+QPr/AH1GeF3+5vX++g6g1xSRIBI1BjYxBju0pNdEbeyuVtwy8oJKsI1pLhMRrAuDXkTQdP6xDyX1CvbZQbBfUK5gBihsbw9Le+pBicWPnX/W1B0t8hEFVIHIgR6qi+JWT/Z2/qj3VzkY7F/Svf6qeOK4sfPu+o/rFB0FuFWPvVv6oqK5wPDn+yT1fvrBtx3FD57/AFR+zTf5wYr6bfVH7NBum4Dh/vS+331Dc4Dhz/Zj1t76xR6RYn74fqr7qaekOI++H1L7qDYno3hz/Z/6m99Rr0XwwjsnaPKPrPjWTXpJfHz/APSvup385r/0h9UUGlforh/ot9Y0v5vWAhAtgknymJJHftE6cqzX86L/ANJfVTv5z3vwfUffQHcb0QsK+jPBAYajZgD3eMVSvdG01CRAI1YmYO8RoIHhr3ip+KcVum1hGUKTcsmdDul24nfpoBVK9xtusKjIoUKGLTuFAaADJ1mANaCy3Re19J/Z7qr3uDWhopZjy29Y7x4mB41WxnHydF27yN/Musekk+aoV44wEBV8d9T3knUnz0BS3grduzclsrMAIHaLDMrecsMs6QPPzFqqNABaSYJI7zz9HtpLxt+4U1eKEaQNzz79f10FscOUcz6q8+IjTX9/tqD4+e7209cWTyoJvio81Km/GKVB9YIdKz2A/wDU73hh0Hrej9odnX00C4YJ4jiPCzbHtJoM50pwSXOI2BcYKi23ZjMTBJj0kD21jcVdbEOVEC2Dpykfr89b/iSTxK3/AIa9/wA1B/g9wCXMVcFxVdRaJAYAgHMmonzn10AGzwuKecFWv6b9Em+TfCFkd3y9WDCGEd5A2B7EdxmsjwzjTZjbvArcUwQ2hkef7KCFsGKrXsJWqS8poH0l6SHDMgCK2ZSdSREGKAc2GFN+K1Xb4Qv7kfX/AHU0fCMo3w/+ofs0FhbEUz4rUJ+Ee1zsN/ppf+Itj7w3qWgk+L002ab/AOIWHP8AYN9VPfS/n3h2gLahiYGdVy66akNoPGgcLVJsPIqth+ntgqOssgNzCpIB7gS0n1VKenGEP9m31B+1QObCDupfFwOQpv8APXB/Qb6n/dTj0ywRXZpk/MbbSNj5/UKCC/aHcKhGFX6I9Xfr9tWD0swR5H6rU0dJsGSANJIBJV9AaCAYVe4eqrq2BdS4HGaEDLOsFGA0/NZp9HdUWI41h1LLHaQw054WHCE6bweXOpeHcew7hwpAfqbmwcgRbY8wJEjw9FAPGBCiQAJMaDcRJHm1FUcRgFnUKY3Okevb3069xntBC6BVdp3MgkCcwBzwFnTKNRqdasniODO7kxzOb2ALA9FBHjsQbaYaOrIVLirJIADXMxO4Mg5txzGnOqHxFXYuwHoMg+J/jlRJsVgm3afPPIzGq7T9tSrjsHyf7fdQDW4Yn0RUbcMSNqM/HsJHl+391enFYSPLPr/dQAviCd1RfElnateeFWcss2WR3gn1AUPv4awu7kDxIFAC+Kr3V62HFEusw0+U582X9dRlsPI1uf6dtqCr8X8K8q61y0DoWj0UqD6cF2B7D76EcIX7vxR/AtD1g0WdYFB+At924ue61+iaAXxMxxJSdhhbpP8Aqqj8G4+6bp/uz+klEOJD/wAyB2jC3D7Wqp8HSfdF0x/Z7+dhQbDin9Jhvyx/2b1ZP4RujSX2Dr2Lq2br5gPK6rqoDehiJ8fRWr4n/TYb8q3+xeoT0obtH/DYj/oUHKMI14KDMg1cGKfmAfPWr4XwpWwmfSVs23jLuXTNHlbcqzPGcQcPiGs3bQBB0dCSrAAGdRoYYSOU0GbuYfGD56nz5T9q1C1rGd9s/m2/2KPXOJW2U5VJYGIaV1nWTlMeqgx6WJ96/wDk/wDqoKzYXG91o/m2f2ah+J4yT8lZPfKWYPPTs+Jq+OmNv70f8z/66Y/TO197P+YP2KCm2BxfOzY/y7XuqH4liueGsefq7f6qJjpna+9t9dfdVnD8f63yLF1p5rBFBnviOJj+qWT45F/U1RthMR/wdr/L9z1pX4qyLLYXEgAb5NNt9eVDm6aWT8y5/o/boA5w96f6nb/y28e5/CvPit0CTgkgbnLc/wD2a0bTpTaKlglyBufk9NhqOskCSBO0kCrVvpHazKMricjTC/PZVE9vTyvtoM3hsOWOV8KqyrkGLgOYIWUavsWUCPwj4VWawcgIw8kltIuHQAR86RJJ9VaI8Xtq4BJVtV7UDwkweyPEx+uhuF42irDlyDMAAEgSdGlhO/LTw5kPeN2x1txlSQ9xy4WZMvnUGZygxOgqmnEHRSq2SoIIIXOJDAqcw+cYkSZI5RGl/wDluyWLk3iTqZEiddY6yOdO/ly0TE3NfwV/boAofSDZciZEs2hMTsO4Aeimkp/w7fXb9mtCMWCMwW9ED5m87EdrWq541aB1Nz6v/dQCA6feG+u37NLNbO1l/rn9ijY43a73+r/3Vew3FB1bNb7f0lJhgAdyO6QPXQBmODjRcTPMkrv5gP11Hdaxslq6fFmj2ZTU3FOOdYhRbZWTqRqYB98a+FCExDDZrvrPvoLfZ+9v6/8Atpdj72/1v+2idngd94yXSZEwWYEaZiD48vPVjBdHMSbmrmFOvaYzEGI3591Bn2ZZ8lh6f3VJbdRyPr/dW5PRySDcyGI0iZEzEnUVUt8Lw3WsJQ5VGkjQ5nDaabQPWKDLnJ4+v91Ktjd+LA72/QV91Kg+gcQvZrP8C/ruL8Ta/QetDdbs0B4APuzGeBt/otQCcRYy8TcgkzhbhM8tToO6mfB2Plbv4g+0+6veJwcfc5xg7n6VL4OB2734q/a1Bq+Ix1uHmf6Rojv6q5v6J9lCOlA1f/C4j7bFFuID5bD+Dv8A7T0J6Vb3P8Jf+217qAdwkRgW/wAPY/2V99CellnPibsAZsrQT80s2CtkxGpCudDpRzhafcTfkbH+xb99DekNr7ruR3f9Xh9BkeIYHqLnV9WXGRWzhtTmAOoI3kxuaq3r8CRaZ/AFZHrNbS8vyt3ww1s+Y5T7qymLvZLotnO2ZQQc2wll1nUsSpM+McqAacSf+Guf/H+1UD3tf6rd+rb/AGq0C4Enm4/OqlxUdTbNxjcIECAROpCjfxNAK60c8Jc+pb/aolhOkly3be2LN/LcXJqJyrzyDPlWZiY0jSKr4fGK6vLXLZVSRmCENsIENJbXaO/uqVwrO4t3WcISM4jK0c17x3Ggi4lxo3LVu22Gu5bS5R8mCWB+lLaxAHh6aEoLWk4ZxJjWyunOT4acponj7nVrJdp1gdnzcxG5FAcRxhmOouAAzoF5FvNoVI0PdQLEXLADRagtazaoNRIMQDO6gxUL3Bnt3BauqU10t7kGR4QNIIPfTbeOQRAvaCBomwPvPtp6cWViFm7r4J5+7egYOq52Lp1nW1Op9OlOVLJ/9vc/yan+M7AG5LEgHsRIE6jL3a1YwVu7mE3CQeWUD2jUfvoBl27hk8q0R3TbIn1xXlq/hGIGQfnLA9JnSdvTUTYQ3yrXLskiI0kAE6Dv37udXuHcAssUCi47OeydlGgILdwncx6KAfxXqRmVcPkuAgGY05nafN6aoYfA3LgJS3mC7wo0nwit5guGfL4q6oQsjqoUnU59NBBJEjX0UVbCXzahcltyBsuxkE6nT2UGAwnR246kkBCORtTOoEggd528KPcN6MG1ae4SrZrbAZRGm/p1FaS7wB3tZHvXGJABJgDTUkBYIJ85pDAKmGJA7WRhO5+d30GT6NcPw7Jncy8kQCZAB0gAzzq9jbuH617fVvnyAruMzZZ2YiCAp5a671L0W4pYtYcC5dRGzMSNZiREgAmqfEQr8TtsmqvZzAxEg2rsGDry50Fzh9p1FpkthSxaQXJLRoNADy2qXhOAxjENcvQhmVydomB2oZBHnPcdKM4bDaYfT5z0dWxQD+F4dbThrjXXXmoYCfUAN6IWeJFQMwLEXJIhcptDMVTydGBY9sCTrPIDO8d4xft3uqtJbIIkFpnRQx+cBpQTiHGsctvrGKqhJEqqbiNDuw3G+9Bpceoa4xQFVJ0BMkDxNKn3l1pUHXswKjn5qxtrpEmGxmKD5hndIygHRVO8kAbjvrbIkDTQeFZ3CcFsXXxTXbSOReYAsJIAtppPnoM+vFbd7G3nQ9n4o666Gcy++rXwbDt3/Mv2vWew+Ay3ri2yQEtO2muk25Gs829laP4NUhr+s6L9r0Gn4g33Rh/E3J+of1/ZQjpc4HWyQJwl6JO5m3tRbiH9Zw3nufofvrM/CBwxbxJYkdVh7jrH0gV302oLfCR9xv8Ak7H+zZ99UuP2/uu55v8Aq4Cp+jfDxbwTqJ7RtMZ3l7dhiPNJNV+O2iMY7Bjq9pMp2Ck2mMeJKJ9Xz0Db9r5W9/hrf6LVlMXYnGp+SH+5crS4pW63EdowcMgjTT5NtR6ide+sh0guul0kMQwspqNI+UYaef8AXQbazw8RWd6b8OC4Vz+En+4tZtekeKG2Iu/WNGcbfe7wm61xmdutQSxkxmt9/noM2+JUJE2vxiO1uDv+b9tTdGE7D/jmr1/hyx5K+od1e9FbKql3MQoDkSSAO4b6UArpavyC9/WoPHWfZQm5aO1EOlnD2l7ovhrZuoFthpUGFhtGI5Ebd9VHtXoP9D7aCmgGWJ1E91QJbHWLz834rVZGGu7/ACetVL+FvFgFjOzAKF1JOq6DnO21BfdyoQ5Zi7AHfKCdvOa0Vi6HYRbtpqScgbmNtWOmn21k/lRhwC8OL5EndewAQdPPT+B3rhxtgXGzQTH5wI7hQFeHWJsoY1g/af1geoUSxV9rGGVkyzIGokQZnaNaqcMHyKeY/a1Q8VxzOr2YAChCG1mSV35fOoDPDU+68UO64n21Q6ccSxCOEQtaCjMGR2BuKYBmIggg6a+0UX4Vb+68Z+Ut/bUHT/CM4shTlOZ4Ovcvd5hQGuipLYSwSSxIMkkkntsNSdTXvELf3KfM3/NXvQ+PidlQQSoIMHbtvE90jXXlVjGWpwx8zf8ANQcqwACnOVDAyDIkATo2u0HfwPhW84T0atPZsYo5utTCqB2uzpbYaiNdGPOshwzo0+IUupWE0MkjvPId1dL4Gn/l9n/Dj9E0Fexb0sfjNRcpQ22vZsfjtRYigwXSgfdyj8EHX8Q0O4669Q8EZtI1HeOX8b1P03wrXMWqjdlWJ21HurO8Q4LcsoWfLG2hnUg+HhQdZs4+0igNaBbWSQDOp79tIEeFeVSNKg6/NBeGXIGLP9+/hsiaeyjJFAcDZDJi5E/LXN/xV91BlOGib2I/wz/pWaL/AAdDW/8Am/a9BeG3PlcR+Qb2vao38HLAi8R3r9r0Ghx39Zw/mufois/03fS7B/8Aa3P0v3Ua4ux6+zH0bv2IP11lulF2UvBSD9zuNGEyToI56CgM8KMYZh+R9lrDe+h/Gv6035W1/wBOrvDtMO06D5GZ0Ai1hufr9VD8fikuX2dGDKblvUHTTqwZ7ooI8asXb/8Ah0/QegXS3h6razFT11woqb9pJnbbypidT5qn49xAXLkWrhJcWhKg+QOyWBgyMz8t8ukzWbxl7FC11KpcJsXQok6MWJhnY6QFDKuUgTcXu1Cd8BYsmyL2kFlvw5HbLEIBmjQKQSRpAMmtFa6Oi7hbmES8hbOtwlRmCjMIQn6QNuDB5eeg/D+IBrN0gDEMHHXhtGZtQumYmIJB5k5tda844MHh77YdmZM1kuWDvJxDFNXKBtSFeRGUAtoSQKCa90GxDTkxCMsmCQ06cmhtD3iaFcc6NOmAupmW4bj22BSSIzCTz07JM+eqvEuPnsw1zyQVUYhgCCMwEKi5pnLJ35+F0dIbKWbyucl43AgC9ovaRCqwYAXLc7YHeY1kwGbs8PK4dEyN86QBuwdiN0PagggTMEacyYx/Dyly7BBUNtEZc2aBECV7JgiRpFVOLcXS4UU2wlnqZVik3Hy5lnOFkKHQgxpoTG9T/Gbl7CBheWV7VwIGEqG6sQWGVwCwnUgFiN9wbhcAWQ6HM8iz+HcVrZKDTU5GmO4GNqgwmCKY9XVwbaPGZjbkwdQFcqRqYBABHn0MvCekRXGWbWdeqQ3ntyR2c+bsu0wxASNddxV3pDjTKX7GQuDldLeVoadGkCQpE6gg6+FBmcfhiwvBAW6vFvngiQNQDG525A/ZNbhlhk4hZDgDXQgyrAZu0pG40oqvHbKXhcv/ABkzlZZUoLggA5mjMyavsNfaJ+MW7Tpae0EfJnv3bmUqERpC2UHMKCFyrpKmI1oPOGIxsrkUsYOg56tVDFXJtC8Vg3CFaHBCm2w0VcsmQoMzGtEeinSezh7I6xoLIQIBJkMZ0A28fRyqj0l6RWsRaRlUq1suo7MW2tEjLP4Yk6ciMwidA0du7cS/jmtqrOGtlVaYPP5up0Gwod0g427m31qLbjMyQ4aVyEMYgMIdSNeem4NPxj3GxmIs2nFt7hBUkHVrayACAcpMnWPDnWd6QW7o+LJdAC2LJtqQQM6lrgVgN1zAAa75SaDf9DWsLae7h0ZLd25rnJL5lGpaCQPK0AO3qF84wPhjHINt+cK55wDjF2zhRbNtltvcYq/IkhQRPOAu/n7jRzoliy1t13GVo9tBb6DgdXeGh1+0ONPSK03AP/TrP+HH6JrlB4u9lHtoSpuaE/gy4IB5HX1TXVehmI6zhdk91llP5hdf1UDradix+UNEr3ZBJB0HKoMNZlbP5Q0TewZ81BzTpDfD8SslZjsDXQ6SKj6T4JrlkLbBZmcAAbk5XP2Cak6YPHFrI/J/rpnS3EsmHDIxVluAgroQcr7EUBrEYlFaC0Hu191KrN7hqOczLJIGsnupUHXaCYA/J4v8rd/RFHKAYBR1WMaBJu3pPMwIE0GOwOHV2xIcA/JiAe/P7dq0Hwerpd/N+16zuAebmIAMHq9NAdA+u+28Vovg7b5O4fxdwRzfvoDHF7ea/ZX6Vu8PWLY/XWG4xwBzKZczefnG2nId/hWs6RcV2W1q8hVPixH6wPVRG7heqtlpl8vbeB2o302A5x5qDlPTDBXVuBrbwywM0kAiNF10fTcRHIzrQ/EcRXDW2Tq4e8pdvKyyBGVc05hmDDXTSNZNedLeNZboCsSVdiQx1WG7MEHYgyO7bUia9tcNbGW7b2Qoy3L/AGWg5LRLMHOwbJPpJHjQF7WIxNkKuHW4120Q7SjtbvMwGfN2ZzakDYhYjYiphxayXe3dUC81rrVRi2XrJ0UE69YBOhEHz6CljmvPmAY3VyiFAz3nMQZCypHOADE+FEuB9Hx1DXr3XLduErbUxnUCRnGdRlJM6kSAum9BmsFaODN2+FTKbiguZjPJ8gTqASTtyHcRQB8Q9nFW7qqly4zEFbiB1BCsjZlMEjtkzpqAaOcS4b1eIttibty5hw6lg5YqpzoNSdAShaecCrHwk4MFkxMAB4BiRmG48nw593mFAAv8ULZn+K2+yzKxOYIzSABaC3AO4ZQT56ju8Ru5zkw9pnIl4tu2Qvm7KjOcsBiO+aZwjgzvcturLlDg7nYHWAd4rzjPCHTVyozS5h2MlYzEel49BoC3B+MYg3LU2Lds20ZUuCxcDKpJYgHrAupdtY0mr3GeKYnqbYe7buqwVShVpIDQVva6MYaAIgnvBrG8N4a7jPp5QRQzEdtmIUkfRBUzPdzpzcGZ1FyQVaWgsQZMtHsifGgXSjBdTdIXs5WOupKgktPuE8/Gq+Buy5uCVVQkz9Lc+eNdfTzNHelvRUqV6kKqlcxBYzljss3MAwdO+eQEDrvB7qW3zIQTJO8QEYSv1zQWeily/jcTbwsWiHaczWQ4VQCzMJMCFViAIkk95NdF4l0DtK7WktqMOLAzFie0/WDJlClQDJYkba+OmV6O4e5wpLeNyi71tog25y5VftZi0HtQJiIAPPWthe44mK4ZcvqGUPKQ4hoEMTuZAbs5vAmKDmJ4WGvMrWg2QKSAIGe4JALCQFydoaEklQOZHvDcC1+3fC28/UldSgLBbmedvFJ1B2Gu0dC+D/hHVYTEMWMkhTqBIVWbbvJZR5pApY3BdRYa5DJduoItwV6u2rSqOo+eSSsfNzneNA5/wvBNjVu3bjjrbBhOyMzlpPaWIaDPaIJMAE8xoeK4trHCxnUdbcvgopWGItoiLmUjZchgEbDxrP8AGOF2sPdFvFW71tidSsjKXMZgWBVwANtSZPaB0rN4pihZBdYm25UAgxEMrMNSFOgAjWDOkUBbB2MVjFLi4MqOJWcqiQSSFGgGmsDnWj6LYVrRZWjVW2P4AbX63sNY7Avjih6r4wUGhyZyokDQxptyov0W4jiDigt57pGS4crltwjawfGgG4jCNcYBRJg8xyYz9orqnQK4UwNm0VJz2Gug92e7dXL7AZ8a5XjL+IQyvWWg4Hk5grZoOmpmdNBTl4pfa2tt2bsqQpzMGVAxaBDbTOhG1B13jPSK1g7dnresl3YjIsmBlk6kAeUPXRTozjuvtM+fOrQyyBKqwJAaOelcIIZoHaYnRBqdPwQeR12qxgOKYnCM3VNcssfKABEx9JSI9Y50Go+E92TiAZTDC3bIPcZaPsrL4vjF24hV2DDfaDpPvr3inGr2KcXL5zMFCyFAkAkiQoidTypuD4Q95WZSgAMHM6qZIJEBjJoOv5xC/ij7K8oUeO2gAM66AA+cCDSoOzg0BwX9Bi/yt/8AXR6gHD2+QxUb9diIHPyjy50GI4W3y2J8LX23f3Vc4D0gWxh3EgO0ZeZPlSANtO/xqlw7EwcYAjOxCeSVGVS90yQxHZkAad40rL3+KBE+arZQczE7T5KROVtzmg92kzQbLh9x3xlgmVm4OxMlSva7ceSSusbidhXRsVeRF7e0gAd5OgAHMnaK41g+PGzaS6BAS71kHQOYg68tbZHPUmttxX4RMLlAdbqjQyyAhWAkbMSDPMA+jegxvSnojabEs7XurUwOrCh7giAJbMEXQDWTz3ojwvAphrlhbQudXJ16xGYqQCxYKv8ARyRy+eddRAPinF7GJtXLlmwzFO/MMrONXJQmYWW7RAMc4IoTgePXrNprY7avAmO0B2tCYnLJOm3aO0mg2XTHiiWsOmICOGYagFQNGEjyDJ3E6xOsxUnRTjQ4krXr2ZTZYL1YiW7A1DEiOe/edRvWHxGIfEYQo7nP1ltBMmcx7MAmFAAM98J56dwrj9vBWGsWke8+IuDtm2u65RkQBixBkGPwoEzQaTimFuWMYonrbBftWLpzdq4GUQACMykzpyBGutVuKdKcMeqF9VyWbjAquo7EhLeUCVULA0JMKaP4HCB2utikYXjaDJb1XqlclAZzZg+q6DUZhOpmgXGfg3whskWLwF9V6wWxcVs7NIZcp7egUeTJBJ0MxQV7XTfhmfVOrVZPyVpwSzEz5VyAuu0b91UsTx3hty5mGIxKQI/oZY6ROYPpqSYigtropd7ILWsmbMe8gakSVmIBMAxzqEdAr5AIa2dtczEevLQafD9LeHWwALmJufmZSWkwZJIjXYz56OdEuBrjna45JsgAp2AkAZkUBczT5JM6aKNDmBrAv0Gvhcpe0oB310B3JOST5iYGvfRvpL0zbBm2MHcKZFyiBK5QAApBBVthvtGlBsOlfR52A+UuXUGjZURrzCdB5SK0KSJ8AYJLEg8TibaWXZrV3LlIyYgZXBXQ6IwkHx5Qeer+A/CLjr9pXvJaVSfLUFCVEdqCTmBJyysCaA8bxxv2XZZJMjxn95PtoCicTs43C9ZbtlmRSuQgFFuKdHM6L2WXU6RO0GdPwjg9t7Fi1cvKfks2UFTo5J6xZlXnOYOoEmAZ7PD3w7pcuLkZQzmGC6jq3ns6gd0jzVssBxu8eHnFB874S/bVZAGZCDnVwPKGtvU9576DTW8Zewt9+pOZCWLoU0CAMuZri6NBI5EiTsJrKt0wxOKvlHymYbRe510GsCcw+qOetP6X9LS+IUibTvZttLeSguJmynQM2jspOhAZl1in3uD2bbWwoIu3rcQT2Qc0EyWgKSkyeTLoINAQ6U3WxDpdZWyqvWXGfyUWToOyIaNI3zDlWexPTsA9TbweEuWw5ZOutE3DJJBuQ4BYBss+ETGtGekHGr2JxjYRg6pevWwUIhgZFsAA6AKNuRgHkK1fwgcLsLaNtkQWrdrQZfIGYAZeYaDM7k+c0HMLnT+9J6q1YsSe11SsAdMo3cwAO6KqYTjN9nzLsinSXKqsQSAzmNDsDGg0qXhtu3m0trrG+vMd+2/KiON4l1FsqltYfQxoDppIG/PnQUOLcfvXCpuC3mFtFDKNYthlUkyYYCRpEHlIp2E6S3EXyLN0EQTdQsdzsSwPKqlzihbUpbJ/FHv19NOw/FyN0QgDQZEgGZnVTI3EHvoL+J6YXXYMbVjQaQjKF7oy3BEVDxDpDiL+U3IIWcohoUGDA7RjYeqrlnpnlTK2Dwb+JtAH/QVqnj+kpvvme2BChQEe4AANh2mbTXlQC3vE93qqS/hGVEckEPmiOWUxr54PqNTYjiWYjsKIAHoHfprUmI4qzqilRCbe33mgpi+w5n10qKHjLadhdqVB9F9I+ltjBrNxpcjs218o/sjxNY+x0rRMI9287Wlu3bjhVEu+YzCTuo+kdPA6EZjieNt4eTiSMTizrBJK2SdutYeXvOTlGkc8xj8e1xs7sXYjc7AdwGyqO4UBe9xAnEC+MoW4CQM+ZlzTo2uYmOZ013nbPYxs3bLKCigDfU9w08rnVIXjmmdTOtRXr5JEmYGk8vN3UBduPErZQr2LUTrOYBsx09J9vfWj45wy9dtqUAKtrqTqDBB0B0j7fGsbwy8qXUa5bF1QZyEwG7g0brO45jStzi/hTu3P/bWhy0LbfWoA/BuF4m1ChBcUkzb6y4FcsMuq24J0Mb7eE0bGBxqaLgcKO7+lb9K4QaH2OneIUkpZQE6b8u7eq2I+EbEkGVX1n30BFuB3OrYJctNcF4NC58quvlJnMt2e7eQedEuhWMtW7zXrtkW2tyEZ1goCoPYDtJYtC5yJjSQJnD4Hj11EC27VtQB3tPPc5tZ1qVOkuJ3UKPHM/wC1QdswGFS6i33VHcL2Wm2XjunNp5jFfPmOvXLeLtkBsyOrZdfmsG17hI35VebpNiDJ7OvPUn2zVC7xm4WzkKWkaxJ02nv81Ac4liGu4dJkMwGZiRGZokkjRRJnem9DeK9XhrinymdiGJ70UBtddxNDsLiL+KPVg2yYJhiqCBvqxAP/APaqHiV20SmZRBIMBSJGmhEgjxBg0Gu6LcdbDqVvJ8ZdbjmBmafmkCBJ7QLCNp89StwJeJ3WCXFwzBcxTS4SJgxoGXUga1i04vcUaPBk7KNtNfPJq/wLimMzOcO8GO0YtAx+edfRQS9KuCfE7Qs9YXIk5gCAQWzARPI+2htvGlcKOcnWdTMtr6jHoFRY7jl2+c164X23VdvAbA+iqZxLEZZ05CB7qCzwDDJcuk3HZVWCSoDNz2BZQfNIro/HcHh7mB6vDYtABIy/FriKcyns6Ewe8w0xyrmeFFwz1c6CTlHLvMDbXfxFSLxq+NBdYDw8NO6g1HSnDPcxdtlYp8mBmCgsJu3DIgiT2hqSCe+tzhegtlyxxGKyELlVVjQwVJJcGRBMLPOuNvxq+TJuuW2mdYmftojYx2Lay104u4oBIAZ7ssQASFIBUmCN2G9B1+zw9UxGHa8wxXUFQl8DLcHdngkXRqOe68zvk/hU6TI7GzbcOWK54+aEB7J8ScpjuFYdekmK/wCIvf5jcto1qpjMdcuPmuOzuRqzEliNtSdTppQG24a1u21xTskg+og0zi9l+rQsB2iCI8V/fVmzxUPgriMzG4BA0EZdCCx3JOo02y850XE7udbQP0lHjtFAO/kd1IErJnv5DXlUbcLYcxR69cLMpnUZp074j11WxAYUAu1w4lokDQmfxQW/5fbVZbG/hRiydSYE5WAPPySv66oZCJ7qCBbelWLdsRBjw7+f65qJNvTTw8UCjvpU4617QWMRckR46n395qBrukcvtptx9ajJoJGtkANyMgmNJAmJ2Jgg+mifRLpKMFe6w2bd3l2hqo5lSQQD6KEDEkKy8mg+YrMHzwzDzMarkUG66S/Ce+MlBayKdAC0xPmArNWkJJjv05cqFzEeerfXEKY30oCFjG3FzWbdwg3IzBSJaAdCY0ESYkCnYLgN28AUUMCAZzKNG1G5HLlT+h1tesuF1kwonuzSfbpW14fhlt20CEwoAAMTA79NaDL4fofigI6tQBoS1y2Bv4tVXF8OxAUpm6u2zSVW4MpYaT2SQ0emK6E2NDKUPP7f1UAv8KQyTI5EH37mgxNwZJBKn8Uz9giqGIj0fxvRPjCG3cyKgPMjXb0QYjnPqpnDrtkX1N611iEGFE6GQR84SIBGp50DOFYG86M1kwD2DDlSw0YgwNVGkzzjeKc3Ra/3D/V+zWx6M8ZtrYCqqoA7giAD5Zgt45So9FFvjysIgbkg+fke/Ye3voMBb6HXSBLINySS0R9WknR++thXFxUt3zbBEkGHIC5zl2GaTr662nFj8gyroXGRf/yN1c+gn2VFdwSjIQxYo6wWAJVVOhUCIiBoPbQYHGdH3tWTdLI6i4bfZJJzAkSNII0nfnVDC4FneBoJgltFEmNT69Broe6tL0qvkI9sqozXWcNkIYiQNz82SdNdt6tdGLQy3dWDLckZXysTBA2IIiW1/D5QZDKYq2bRK9YpB0JRmgiFbuEiTG26numqefnFavjitNxiWJU2n7Ut9O3JzTO43qjhbdzFnKlm2X/u7aISPQAs+igpvgE6rMl9bjLqbeV1IkakZgARoJjwqjcBEAjkDr3MAw9YINXcbwi7bYq6MD4r+sVA1kjyvbvQKwJ0ir+C4LcvOciyBGZuQ9PM+A1qrh07QHjRLB8TuW5CvAmcp2Og9PKgu3sAtrD3ACCxGpiO72e+ncSAm1B/tB6qr4niJfcCTv4+eq16+TB10M7mgLXI9PfTFxA94ocMWe814b3jQXncHaqwfs+k/aahN2vA9A1AIPnplwU/LTaD2K9rwmlQQua8mk1NIoPHpkU6Kcq0Hk6D+N6cRpFI29KmAQqvlBpM81I5QIkHfvB8I1Ar0Yx+S5czGcwUQRzHuGnprd8Js3L6lraSqnL6YmPPXO8PhAWlZ9NHsNxK6iZBeuW110R2USYk6HfQa76UBjpDgblhgHhWbYZgTy5bjceuqtnpPbfDL1jKl1QA4bRiwDSw1ls0A+BO2oJz3FEZ4ZbrSJEkk6EAHXfYAb0KfDgDs+VA7RJJnmVAAAk+fQ786Bl7irXHYnmdNBPrIn7Kjxfze+JqI4eD31LiV8n8UUD8HiimYeM+z91FLHGmFBUSplU0GhXjebQ66yPAjmPVU38pSfKI/jxoEH0UZQIBEjSZJOvedYnuAHKnKZNBLx3CZgbmafJEd2oGnI1NgLTLngAqHO/I9457VVvgshA11B9RqxauQW1IBY0EfEbQY7bo3oII95ov0BwN25iLSWhkUjrHIMP1Kt1ZaQZnMToPsqndw2wEMx+ZI1DAMRIOhyjzgiN9KI4XFjD4gMttbii0i5XMSGRHMxMHM2+o30oCPG7vWiWVUfchTJkEqQTtAZD80T9mG4ko6zX6Q9UVocVjzkYhAArsIBmBcJcCSBoDoO8HwNZrEqzNNBFh17Q89ex2jUli0Qy+cU1o9JoHgzSNOt26e2HNBCDT6cMOfGni1QRxSipOrpZKBoFLLTwKctBGVpVIwr2gpHemsKVKgZT7dKlQXMKgLagHst7EJp2BHZFKlQGbI0pt0V7SoKrDQ+cfrqO8ojalSoKdxB3DevMQNB5hSpUHrDQeanINKVKgcKlA2/jvpUqCyi60xx5X45+2lSoG3jGo0I2I37/tFEekLfdmI/KfqHupUqCgDOf8U/ZNQWRpXtKg8Ybeem2lGUacq8pUEdujuCtjqthv3V5SoIQg7hTWWlSoKQGppj0qVA0V6KVKgVKlSoP/2Q=="/>
          <p:cNvSpPr>
            <a:spLocks noChangeAspect="1" noChangeArrowheads="1"/>
          </p:cNvSpPr>
          <p:nvPr/>
        </p:nvSpPr>
        <p:spPr bwMode="auto">
          <a:xfrm>
            <a:off x="49213" y="-89217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w"/>
              <a:defRPr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○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b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65" y="963561"/>
            <a:ext cx="4333875" cy="578271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104922" y="1131456"/>
            <a:ext cx="6359491" cy="6456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1B27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70+ core facilities spanning multiple domains:</a:t>
            </a:r>
          </a:p>
          <a:p>
            <a:pPr algn="ctr"/>
            <a:endParaRPr lang="en-US" sz="900" dirty="0">
              <a:solidFill>
                <a:srgbClr val="1B27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966" y="1651821"/>
            <a:ext cx="4523402" cy="498289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2477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F97C-0734-1892-04BD-DE246475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25" y="719999"/>
            <a:ext cx="3782155" cy="2388961"/>
          </a:xfrm>
        </p:spPr>
        <p:txBody>
          <a:bodyPr/>
          <a:lstStyle/>
          <a:p>
            <a:r>
              <a:rPr lang="en-US" sz="4800" dirty="0"/>
              <a:t>Biostatistics &amp; Bioinformatics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4899-DBDB-34C7-63F6-DFBBA9E2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August 21,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504A-F3DE-BCBC-7BF4-06CF4DEF2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859DA7-F52F-816E-E0B0-0B3ED0EA6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344" y="747760"/>
            <a:ext cx="3458434" cy="3790592"/>
          </a:xfrm>
        </p:spPr>
        <p:txBody>
          <a:bodyPr/>
          <a:lstStyle/>
          <a:p>
            <a:r>
              <a:rPr lang="en-US" sz="1200" b="1" dirty="0"/>
              <a:t>Bioinformatics Core Facility</a:t>
            </a:r>
          </a:p>
          <a:p>
            <a:r>
              <a:rPr lang="en-US" sz="1200" b="1" dirty="0"/>
              <a:t>Biostatistics analysis center</a:t>
            </a:r>
          </a:p>
          <a:p>
            <a:r>
              <a:rPr lang="en-US" sz="1200" b="1" dirty="0"/>
              <a:t>Center for advanced metabolic imaging in precision medicine (camipm)</a:t>
            </a:r>
          </a:p>
          <a:p>
            <a:r>
              <a:rPr lang="en-US" sz="1200" b="1" dirty="0"/>
              <a:t>Center for biomedical image computing &amp; analysis</a:t>
            </a:r>
          </a:p>
          <a:p>
            <a:r>
              <a:rPr lang="en-US" sz="1200" b="1" dirty="0"/>
              <a:t>Center for biomedical informatics core (bmic)</a:t>
            </a:r>
          </a:p>
          <a:p>
            <a:r>
              <a:rPr lang="en-US" sz="1200" b="1" dirty="0"/>
              <a:t>Center for preventive ophthalmology &amp; biostatistics (Cpob)</a:t>
            </a:r>
          </a:p>
          <a:p>
            <a:r>
              <a:rPr lang="en-US" sz="1200" b="1" dirty="0"/>
              <a:t>Cluster for biomedical image computing</a:t>
            </a:r>
          </a:p>
          <a:p>
            <a:r>
              <a:rPr lang="en-US" sz="1200" b="1" dirty="0"/>
              <a:t>Human  immunology core Facility</a:t>
            </a:r>
          </a:p>
          <a:p>
            <a:r>
              <a:rPr lang="en-US" sz="1200" b="1" dirty="0"/>
              <a:t>Ibi clinical research informatics core Facility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51D18A-28CA-4922-801F-6CEC2BFFD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76" y="2658480"/>
            <a:ext cx="2953505" cy="2910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7CF22B-A4EC-D154-510C-DCDC7E134679}"/>
              </a:ext>
            </a:extLst>
          </p:cNvPr>
          <p:cNvSpPr txBox="1"/>
          <p:nvPr/>
        </p:nvSpPr>
        <p:spPr>
          <a:xfrm>
            <a:off x="8112416" y="521747"/>
            <a:ext cx="3920359" cy="4346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ts val="250"/>
              </a:spcBef>
            </a:pPr>
            <a:r>
              <a:rPr lang="en-US" sz="1200" b="1" cap="al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Immune health platforms</a:t>
            </a:r>
          </a:p>
          <a:p>
            <a:pPr>
              <a:lnSpc>
                <a:spcPct val="180000"/>
              </a:lnSpc>
              <a:spcBef>
                <a:spcPts val="250"/>
              </a:spcBef>
            </a:pPr>
            <a:r>
              <a:rPr lang="en-US" sz="1200" b="1" cap="all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Itmat</a:t>
            </a:r>
            <a:r>
              <a:rPr lang="en-US" sz="1200" b="1" cap="al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bioinformatics facility</a:t>
            </a:r>
          </a:p>
          <a:p>
            <a:pPr>
              <a:lnSpc>
                <a:spcPct val="180000"/>
              </a:lnSpc>
              <a:spcBef>
                <a:spcPts val="250"/>
              </a:spcBef>
            </a:pPr>
            <a:r>
              <a:rPr lang="en-US" sz="1200" b="1" cap="all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Itmat</a:t>
            </a:r>
            <a:r>
              <a:rPr lang="en-US" sz="1200" b="1" cap="al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study design &amp; biostatistics core facility</a:t>
            </a:r>
          </a:p>
          <a:p>
            <a:pPr>
              <a:lnSpc>
                <a:spcPct val="180000"/>
              </a:lnSpc>
              <a:spcBef>
                <a:spcPts val="250"/>
              </a:spcBef>
            </a:pPr>
            <a:r>
              <a:rPr lang="en-US" sz="1200" b="1" cap="all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Ldi</a:t>
            </a:r>
            <a:r>
              <a:rPr lang="en-US" sz="1200" b="1" cap="al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health economics data analyst pool (Wharton)</a:t>
            </a:r>
          </a:p>
          <a:p>
            <a:pPr>
              <a:lnSpc>
                <a:spcPct val="180000"/>
              </a:lnSpc>
              <a:spcBef>
                <a:spcPts val="250"/>
              </a:spcBef>
            </a:pPr>
            <a:r>
              <a:rPr lang="en-US" sz="1200" b="1" cap="all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Ldi</a:t>
            </a:r>
            <a:r>
              <a:rPr lang="en-US" sz="1200" b="1" cap="al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health services research data center (Wharton)</a:t>
            </a:r>
          </a:p>
          <a:p>
            <a:pPr>
              <a:lnSpc>
                <a:spcPct val="180000"/>
              </a:lnSpc>
              <a:spcBef>
                <a:spcPts val="250"/>
              </a:spcBef>
            </a:pPr>
            <a:r>
              <a:rPr lang="en-US" sz="1200" b="1" cap="al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Mixed methods research lab</a:t>
            </a:r>
          </a:p>
          <a:p>
            <a:pPr>
              <a:lnSpc>
                <a:spcPct val="180000"/>
              </a:lnSpc>
              <a:spcBef>
                <a:spcPts val="250"/>
              </a:spcBef>
            </a:pPr>
            <a:r>
              <a:rPr lang="en-US" sz="1200" b="1" cap="al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Neuroimaging &amp; cognitive core facility </a:t>
            </a:r>
          </a:p>
          <a:p>
            <a:pPr>
              <a:lnSpc>
                <a:spcPct val="180000"/>
              </a:lnSpc>
              <a:spcBef>
                <a:spcPts val="250"/>
              </a:spcBef>
            </a:pPr>
            <a:r>
              <a:rPr lang="en-US" sz="1200" b="1" cap="al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Penn genomic &amp; sequencing core: molecular profiling facility</a:t>
            </a:r>
          </a:p>
          <a:p>
            <a:pPr>
              <a:lnSpc>
                <a:spcPct val="180000"/>
              </a:lnSpc>
              <a:spcBef>
                <a:spcPts val="250"/>
              </a:spcBef>
            </a:pPr>
            <a:r>
              <a:rPr lang="en-US" sz="1200" b="1" cap="al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 molecular high density sequencing core facility </a:t>
            </a:r>
          </a:p>
        </p:txBody>
      </p:sp>
    </p:spTree>
    <p:extLst>
      <p:ext uri="{BB962C8B-B14F-4D97-AF65-F5344CB8AC3E}">
        <p14:creationId xmlns:p14="http://schemas.microsoft.com/office/powerpoint/2010/main" val="312110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F97C-0734-1892-04BD-DE246475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23" y="719999"/>
            <a:ext cx="3609786" cy="2388961"/>
          </a:xfrm>
        </p:spPr>
        <p:txBody>
          <a:bodyPr/>
          <a:lstStyle/>
          <a:p>
            <a:pPr algn="ctr"/>
            <a:r>
              <a:rPr lang="en-US" sz="4800" dirty="0"/>
              <a:t>Cells to</a:t>
            </a:r>
            <a:br>
              <a:rPr lang="en-US" sz="4800" dirty="0"/>
            </a:br>
            <a:r>
              <a:rPr lang="en-US" sz="4800" dirty="0"/>
              <a:t>Animals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4899-DBDB-34C7-63F6-DFBBA9E2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August 21,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504A-F3DE-BCBC-7BF4-06CF4DEF2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859DA7-F52F-816E-E0B0-0B3ED0EA6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0764" y="506548"/>
            <a:ext cx="3609786" cy="5414400"/>
          </a:xfrm>
        </p:spPr>
        <p:txBody>
          <a:bodyPr/>
          <a:lstStyle/>
          <a:p>
            <a:r>
              <a:rPr lang="en-US" sz="1200" b="1" dirty="0"/>
              <a:t>Animal biosafety level 3 core facility (Absl-3)</a:t>
            </a:r>
          </a:p>
          <a:p>
            <a:r>
              <a:rPr lang="en-US" sz="1200" b="1" dirty="0"/>
              <a:t>Animal model core facility: penn vet new bolton center</a:t>
            </a:r>
          </a:p>
          <a:p>
            <a:r>
              <a:rPr lang="en-US" sz="1200" b="1" dirty="0"/>
              <a:t>Cell &amp; animal radiation core facility</a:t>
            </a:r>
          </a:p>
          <a:p>
            <a:r>
              <a:rPr lang="en-US" sz="1200" b="1" dirty="0"/>
              <a:t>Cell center services facility</a:t>
            </a:r>
          </a:p>
          <a:p>
            <a:r>
              <a:rPr lang="en-US" sz="1200" b="1" dirty="0"/>
              <a:t>Comparative pathology core facility: penn vet</a:t>
            </a:r>
          </a:p>
          <a:p>
            <a:r>
              <a:rPr lang="en-US" sz="1200" b="1" dirty="0"/>
              <a:t>Crispr cas9 mouse targeting core facility</a:t>
            </a:r>
          </a:p>
          <a:p>
            <a:r>
              <a:rPr lang="en-US" sz="1200" b="1" dirty="0"/>
              <a:t>Drc radioimmunoassay &amp; biomarkers core facility</a:t>
            </a:r>
          </a:p>
          <a:p>
            <a:r>
              <a:rPr lang="en-US" sz="1200" b="1" dirty="0"/>
              <a:t>Engineered Mrna &amp; targeted nanomedicine core facility</a:t>
            </a:r>
          </a:p>
          <a:p>
            <a:r>
              <a:rPr lang="en-US" sz="1200" b="1" dirty="0"/>
              <a:t>Flow cytometry core facility: penn dental</a:t>
            </a:r>
          </a:p>
          <a:p>
            <a:r>
              <a:rPr lang="en-US" sz="1200" b="1" dirty="0"/>
              <a:t>Gnotobiotic mouse core facility</a:t>
            </a:r>
          </a:p>
          <a:p>
            <a:r>
              <a:rPr lang="en-US" sz="1200" b="1" dirty="0"/>
              <a:t>Human immunology core facility</a:t>
            </a:r>
          </a:p>
          <a:p>
            <a:r>
              <a:rPr lang="en-US" sz="1200" b="1" dirty="0"/>
              <a:t>Ifi cytof service center</a:t>
            </a:r>
          </a:p>
          <a:p>
            <a:r>
              <a:rPr lang="en-US" sz="1200" b="1" dirty="0"/>
              <a:t>Imaging core facility: penn vet</a:t>
            </a:r>
          </a:p>
          <a:p>
            <a:endParaRPr lang="en-US" sz="1100" b="1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0C12677-3291-00C4-8D21-5C36AE6D3FEE}"/>
              </a:ext>
            </a:extLst>
          </p:cNvPr>
          <p:cNvSpPr txBox="1">
            <a:spLocks/>
          </p:cNvSpPr>
          <p:nvPr/>
        </p:nvSpPr>
        <p:spPr>
          <a:xfrm>
            <a:off x="8528050" y="506548"/>
            <a:ext cx="3405452" cy="54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Calibri Light" panose="020F030202020403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Clr>
                <a:srgbClr val="9EC3E1"/>
              </a:buClr>
              <a:buFont typeface="Courier New" panose="02070309020205020404" pitchFamily="49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 spc="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 spc="18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Induced pluripotent stem cell core facility</a:t>
            </a:r>
          </a:p>
          <a:p>
            <a:r>
              <a:rPr lang="en-US" sz="1200" b="1" dirty="0"/>
              <a:t>Islet cell biology core facility</a:t>
            </a:r>
          </a:p>
          <a:p>
            <a:r>
              <a:rPr lang="en-US" sz="1200" b="1" dirty="0"/>
              <a:t>Microbial culture &amp; metabolomics core facility</a:t>
            </a:r>
          </a:p>
          <a:p>
            <a:r>
              <a:rPr lang="en-US" sz="1200" b="1" dirty="0"/>
              <a:t>Penn cytomics: flow cytometry &amp; cell sorting core facility</a:t>
            </a:r>
          </a:p>
          <a:p>
            <a:r>
              <a:rPr lang="en-US" sz="1200" b="1" dirty="0"/>
              <a:t>Penn vector core facility</a:t>
            </a:r>
          </a:p>
          <a:p>
            <a:r>
              <a:rPr lang="en-US" sz="1200" b="1" dirty="0"/>
              <a:t>Rodent cardiovascular phenotyping core facility</a:t>
            </a:r>
          </a:p>
          <a:p>
            <a:r>
              <a:rPr lang="en-US" sz="1200" b="1" dirty="0"/>
              <a:t>Rodent metabolomic phenotyping core facility</a:t>
            </a:r>
          </a:p>
          <a:p>
            <a:r>
              <a:rPr lang="en-US" sz="1200" b="1" dirty="0"/>
              <a:t>Small animal imaging facility</a:t>
            </a:r>
          </a:p>
          <a:p>
            <a:r>
              <a:rPr lang="en-US" sz="1200" b="1" dirty="0"/>
              <a:t>Stem cell &amp; xenograft core facility</a:t>
            </a:r>
          </a:p>
          <a:p>
            <a:r>
              <a:rPr lang="en-US" sz="1200" b="1" dirty="0"/>
              <a:t>Transgenic &amp; chimeric Mouse core facility</a:t>
            </a:r>
          </a:p>
          <a:p>
            <a:r>
              <a:rPr lang="en-US" sz="1200" b="1" dirty="0"/>
              <a:t>Transgenic &amp; chimeric mouse core facility: Penn vet</a:t>
            </a:r>
          </a:p>
          <a:p>
            <a:endParaRPr lang="en-US" sz="1100" b="1" dirty="0"/>
          </a:p>
        </p:txBody>
      </p:sp>
      <p:pic>
        <p:nvPicPr>
          <p:cNvPr id="15" name="Picture 14" descr="A pink circle with red circles and orange circles&#10;&#10;Description automatically generated">
            <a:extLst>
              <a:ext uri="{FF2B5EF4-FFF2-40B4-BE49-F238E27FC236}">
                <a16:creationId xmlns:a16="http://schemas.microsoft.com/office/drawing/2014/main" id="{2CE1A318-BBB7-A3AA-2CB6-241287AD5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69" y="2654948"/>
            <a:ext cx="2309086" cy="2309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64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96267E0-625C-D28F-12A5-26BBF97B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23" y="719999"/>
            <a:ext cx="3609786" cy="2388961"/>
          </a:xfrm>
        </p:spPr>
        <p:txBody>
          <a:bodyPr/>
          <a:lstStyle/>
          <a:p>
            <a:pPr algn="ctr"/>
            <a:r>
              <a:rPr lang="en-US" sz="4800" dirty="0"/>
              <a:t>Cells to</a:t>
            </a:r>
            <a:br>
              <a:rPr lang="en-US" sz="4800" dirty="0"/>
            </a:br>
            <a:r>
              <a:rPr lang="en-US" sz="4800" dirty="0"/>
              <a:t>Animals</a:t>
            </a:r>
          </a:p>
        </p:txBody>
      </p:sp>
      <p:pic>
        <p:nvPicPr>
          <p:cNvPr id="15" name="Picture 14" descr="A pink circle with red circles and orange circles&#10;&#10;Description automatically generated">
            <a:extLst>
              <a:ext uri="{FF2B5EF4-FFF2-40B4-BE49-F238E27FC236}">
                <a16:creationId xmlns:a16="http://schemas.microsoft.com/office/drawing/2014/main" id="{78147E85-0474-76BC-8A3E-AED980A8D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69" y="2654948"/>
            <a:ext cx="2309086" cy="2309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BBC7842-3E96-09B9-CC00-053F6C601B25}"/>
              </a:ext>
            </a:extLst>
          </p:cNvPr>
          <p:cNvSpPr txBox="1">
            <a:spLocks/>
          </p:cNvSpPr>
          <p:nvPr/>
        </p:nvSpPr>
        <p:spPr>
          <a:xfrm>
            <a:off x="4535979" y="499386"/>
            <a:ext cx="7421440" cy="11955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Highlight: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2400" i="1" dirty="0">
                <a:solidFill>
                  <a:srgbClr val="0432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Transgenic and Chimeric Mouse Facility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conjunction with the </a:t>
            </a:r>
            <a:r>
              <a:rPr lang="en-US" sz="2400" i="1" dirty="0">
                <a:solidFill>
                  <a:srgbClr val="0432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CRISPR/Cas9 Mouse Targeting Core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offer advanced technologies in mouse genome editing.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47DD50-8BC8-5D4F-8FAC-F6F4B609D3D4}"/>
              </a:ext>
            </a:extLst>
          </p:cNvPr>
          <p:cNvSpPr txBox="1"/>
          <p:nvPr/>
        </p:nvSpPr>
        <p:spPr>
          <a:xfrm>
            <a:off x="4919470" y="1831571"/>
            <a:ext cx="70070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Introducing CRISPR-READI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 efficient method of generating knock-in mice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by AAV donor infection and CRISPR-RNP electroporation.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Enables complex genome engineering by homology directed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repair with donor lengths up to 4.5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AF1060-8661-E2B1-AE47-882B7FF2E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08257"/>
            <a:ext cx="2541311" cy="25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F97C-0734-1892-04BD-DE246475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4" y="719999"/>
            <a:ext cx="3609786" cy="2388961"/>
          </a:xfrm>
        </p:spPr>
        <p:txBody>
          <a:bodyPr/>
          <a:lstStyle/>
          <a:p>
            <a:pPr algn="ctr"/>
            <a:r>
              <a:rPr lang="en-US" sz="4800" dirty="0"/>
              <a:t>Clinical &amp; Community Toolbox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4899-DBDB-34C7-63F6-DFBBA9E2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August 21,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504A-F3DE-BCBC-7BF4-06CF4DEF2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859DA7-F52F-816E-E0B0-0B3ED0EA6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359" y="530813"/>
            <a:ext cx="3405452" cy="5414400"/>
          </a:xfrm>
        </p:spPr>
        <p:txBody>
          <a:bodyPr/>
          <a:lstStyle/>
          <a:p>
            <a:r>
              <a:rPr lang="en-US" sz="1400" b="1" dirty="0"/>
              <a:t>Biostatistics analysis center</a:t>
            </a:r>
          </a:p>
          <a:p>
            <a:r>
              <a:rPr lang="en-US" sz="1400" b="1" dirty="0"/>
              <a:t>Community engagement &amp; research core facility (</a:t>
            </a:r>
            <a:r>
              <a:rPr lang="en-US" sz="1400" b="1" dirty="0" err="1"/>
              <a:t>cear</a:t>
            </a:r>
            <a:r>
              <a:rPr lang="en-US" sz="1400" b="1" dirty="0"/>
              <a:t>)</a:t>
            </a:r>
          </a:p>
          <a:p>
            <a:r>
              <a:rPr lang="en-US" sz="1400" b="1" dirty="0"/>
              <a:t>Center for advanced computer tomography imaging services</a:t>
            </a:r>
          </a:p>
          <a:p>
            <a:r>
              <a:rPr lang="en-US" sz="1400" b="1" dirty="0"/>
              <a:t>Center for advanced </a:t>
            </a:r>
            <a:r>
              <a:rPr lang="en-US" sz="1400" b="1" dirty="0" err="1"/>
              <a:t>mri</a:t>
            </a:r>
            <a:r>
              <a:rPr lang="en-US" sz="1400" b="1" dirty="0"/>
              <a:t> &amp; spectrometry</a:t>
            </a:r>
          </a:p>
          <a:p>
            <a:r>
              <a:rPr lang="en-US" sz="1400" b="1" dirty="0"/>
              <a:t>Center for human </a:t>
            </a:r>
            <a:r>
              <a:rPr lang="en-US" sz="1400" b="1" dirty="0" err="1"/>
              <a:t>phenomic</a:t>
            </a:r>
            <a:r>
              <a:rPr lang="en-US" sz="1400" b="1" dirty="0"/>
              <a:t> science</a:t>
            </a:r>
          </a:p>
          <a:p>
            <a:r>
              <a:rPr lang="en-US" sz="1400" b="1" dirty="0"/>
              <a:t>Center for preventive ophthalmology &amp; biostatistics</a:t>
            </a:r>
          </a:p>
          <a:p>
            <a:r>
              <a:rPr lang="en-US" sz="1400" b="1" dirty="0"/>
              <a:t>Clinical research collaboration unit</a:t>
            </a:r>
          </a:p>
          <a:p>
            <a:r>
              <a:rPr lang="en-US" sz="1400" b="1" dirty="0"/>
              <a:t>Electronic phenotyping resource (</a:t>
            </a:r>
            <a:r>
              <a:rPr lang="en-US" sz="1400" b="1" dirty="0" err="1"/>
              <a:t>epr</a:t>
            </a:r>
            <a:r>
              <a:rPr lang="en-US" sz="1400" b="1" dirty="0"/>
              <a:t>)</a:t>
            </a:r>
          </a:p>
          <a:p>
            <a:endParaRPr lang="en-US" sz="1200" b="1" dirty="0"/>
          </a:p>
          <a:p>
            <a:endParaRPr lang="en-US" sz="1100" b="1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0C12677-3291-00C4-8D21-5C36AE6D3FEE}"/>
              </a:ext>
            </a:extLst>
          </p:cNvPr>
          <p:cNvSpPr txBox="1">
            <a:spLocks/>
          </p:cNvSpPr>
          <p:nvPr/>
        </p:nvSpPr>
        <p:spPr>
          <a:xfrm>
            <a:off x="8547100" y="719999"/>
            <a:ext cx="3405452" cy="54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Calibri Light" panose="020F030202020403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Clr>
                <a:srgbClr val="9EC3E1"/>
              </a:buClr>
              <a:buFont typeface="Courier New" panose="02070309020205020404" pitchFamily="49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 spc="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 spc="18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Human immunology core facility </a:t>
            </a:r>
          </a:p>
          <a:p>
            <a:r>
              <a:rPr lang="en-US" sz="1400" b="1" dirty="0"/>
              <a:t>Human intervention core facility</a:t>
            </a:r>
          </a:p>
          <a:p>
            <a:r>
              <a:rPr lang="en-US" sz="1400" b="1" dirty="0"/>
              <a:t>Ibi clinical research informatics core facility</a:t>
            </a:r>
          </a:p>
          <a:p>
            <a:r>
              <a:rPr lang="en-US" sz="1400" b="1" dirty="0"/>
              <a:t>Immune health platforms</a:t>
            </a:r>
          </a:p>
          <a:p>
            <a:r>
              <a:rPr lang="en-US" sz="1400" b="1" dirty="0"/>
              <a:t>Mixed methods research lab</a:t>
            </a:r>
          </a:p>
          <a:p>
            <a:r>
              <a:rPr lang="en-US" sz="1400" b="1" dirty="0"/>
              <a:t>Neuroimaging &amp; cognitive core (</a:t>
            </a:r>
            <a:r>
              <a:rPr lang="en-US" sz="1400" b="1" dirty="0" err="1"/>
              <a:t>nicc</a:t>
            </a:r>
            <a:r>
              <a:rPr lang="en-US" sz="1400" b="1" dirty="0"/>
              <a:t>)</a:t>
            </a:r>
          </a:p>
          <a:p>
            <a:r>
              <a:rPr lang="en-US" sz="1400" b="1" dirty="0"/>
              <a:t>Pet center</a:t>
            </a:r>
          </a:p>
          <a:p>
            <a:r>
              <a:rPr lang="en-US" sz="1400" b="1" dirty="0"/>
              <a:t>Referral center for animal models of human genetic disease: penn vet</a:t>
            </a:r>
          </a:p>
          <a:p>
            <a:r>
              <a:rPr lang="en-US" sz="1400" b="1" dirty="0"/>
              <a:t>Viral molecular high density sequencing core facility</a:t>
            </a:r>
          </a:p>
          <a:p>
            <a:endParaRPr lang="en-US" sz="1100" b="1" dirty="0"/>
          </a:p>
          <a:p>
            <a:endParaRPr lang="en-US" sz="1050" b="1" dirty="0"/>
          </a:p>
          <a:p>
            <a:endParaRPr lang="en-US" sz="1100" b="1" dirty="0"/>
          </a:p>
        </p:txBody>
      </p:sp>
      <p:pic>
        <p:nvPicPr>
          <p:cNvPr id="7" name="Picture 6" descr="A group of cartoon characters with puzzle pieces around them&#10;&#10;Description automatically generated">
            <a:extLst>
              <a:ext uri="{FF2B5EF4-FFF2-40B4-BE49-F238E27FC236}">
                <a16:creationId xmlns:a16="http://schemas.microsoft.com/office/drawing/2014/main" id="{4D88F1ED-A5B7-C833-35B0-ED97F646E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2876550"/>
            <a:ext cx="3226526" cy="2823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220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F97C-0734-1892-04BD-DE246475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4" y="719999"/>
            <a:ext cx="3609786" cy="2388961"/>
          </a:xfrm>
        </p:spPr>
        <p:txBody>
          <a:bodyPr/>
          <a:lstStyle/>
          <a:p>
            <a:pPr algn="ctr"/>
            <a:r>
              <a:rPr lang="en-US" sz="4800" dirty="0"/>
              <a:t>Imaging &amp; Microscopy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4899-DBDB-34C7-63F6-DFBBA9E2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August 21,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504A-F3DE-BCBC-7BF4-06CF4DEF2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859DA7-F52F-816E-E0B0-0B3ED0EA6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7620" y="593876"/>
            <a:ext cx="3405452" cy="5414400"/>
          </a:xfrm>
        </p:spPr>
        <p:txBody>
          <a:bodyPr/>
          <a:lstStyle/>
          <a:p>
            <a:r>
              <a:rPr lang="en-US" sz="1400" b="1" dirty="0" err="1"/>
              <a:t>Cdb</a:t>
            </a:r>
            <a:r>
              <a:rPr lang="en-US" sz="1400" b="1" dirty="0"/>
              <a:t> microscopy core facility</a:t>
            </a:r>
          </a:p>
          <a:p>
            <a:r>
              <a:rPr lang="en-US" sz="1400" b="1" dirty="0"/>
              <a:t>Center for advanced metabolic imaging in precision medicine (camipm)</a:t>
            </a:r>
          </a:p>
          <a:p>
            <a:r>
              <a:rPr lang="en-US" sz="1400" b="1" dirty="0"/>
              <a:t>Center for biomedical image computing &amp; analytics</a:t>
            </a:r>
          </a:p>
          <a:p>
            <a:r>
              <a:rPr lang="en-US" sz="1400" b="1" dirty="0"/>
              <a:t>Clinical imaging core facility service center</a:t>
            </a:r>
          </a:p>
          <a:p>
            <a:r>
              <a:rPr lang="en-US" sz="1400" b="1" dirty="0"/>
              <a:t>Cluster for biomedical image computing</a:t>
            </a:r>
          </a:p>
          <a:p>
            <a:r>
              <a:rPr lang="en-US" sz="1400" b="1" dirty="0"/>
              <a:t>Comparative pathology core facility: penn vet</a:t>
            </a:r>
          </a:p>
          <a:p>
            <a:r>
              <a:rPr lang="en-US" sz="1400" b="1" dirty="0"/>
              <a:t>Electron microscopy resource lab</a:t>
            </a:r>
          </a:p>
          <a:p>
            <a:endParaRPr lang="en-US" sz="1200" b="1" dirty="0"/>
          </a:p>
          <a:p>
            <a:endParaRPr lang="en-US" sz="1100" b="1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0C12677-3291-00C4-8D21-5C36AE6D3FEE}"/>
              </a:ext>
            </a:extLst>
          </p:cNvPr>
          <p:cNvSpPr txBox="1">
            <a:spLocks/>
          </p:cNvSpPr>
          <p:nvPr/>
        </p:nvSpPr>
        <p:spPr>
          <a:xfrm>
            <a:off x="8229600" y="593876"/>
            <a:ext cx="3405452" cy="50167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Calibri Light" panose="020F030202020403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Clr>
                <a:srgbClr val="9EC3E1"/>
              </a:buClr>
              <a:buFont typeface="Courier New" panose="02070309020205020404" pitchFamily="49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 spc="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 spc="18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all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Imaging core facility: penn vet</a:t>
            </a:r>
          </a:p>
          <a:p>
            <a:r>
              <a:rPr lang="en-US" sz="1400" b="1" dirty="0"/>
              <a:t>Live cell imaging core: Penn dental</a:t>
            </a:r>
          </a:p>
          <a:p>
            <a:r>
              <a:rPr lang="en-US" sz="1400" b="1" dirty="0"/>
              <a:t>Molecular pathology &amp; imaging core facility (</a:t>
            </a:r>
            <a:r>
              <a:rPr lang="en-US" sz="1400" b="1" dirty="0" err="1"/>
              <a:t>mpic</a:t>
            </a:r>
            <a:r>
              <a:rPr lang="en-US" sz="1400" b="1" dirty="0"/>
              <a:t>)</a:t>
            </a:r>
          </a:p>
          <a:p>
            <a:r>
              <a:rPr lang="en-US" sz="1400" b="1" dirty="0"/>
              <a:t>Neuroimaging &amp; cognitive core (</a:t>
            </a:r>
            <a:r>
              <a:rPr lang="en-US" sz="1400" b="1" dirty="0" err="1"/>
              <a:t>nicc</a:t>
            </a:r>
            <a:r>
              <a:rPr lang="en-US" sz="1400" b="1" dirty="0"/>
              <a:t>)</a:t>
            </a:r>
          </a:p>
          <a:p>
            <a:r>
              <a:rPr lang="en-US" sz="1400" b="1" dirty="0"/>
              <a:t>Pet center</a:t>
            </a:r>
          </a:p>
          <a:p>
            <a:r>
              <a:rPr lang="en-US" sz="1400" b="1" dirty="0"/>
              <a:t>Tissue processing laboratory: penn dental</a:t>
            </a:r>
          </a:p>
          <a:p>
            <a:r>
              <a:rPr lang="en-US" sz="1400" b="1" dirty="0"/>
              <a:t>Ultrasound research laboratory</a:t>
            </a:r>
          </a:p>
          <a:p>
            <a:endParaRPr lang="en-US" sz="1400" b="1" dirty="0"/>
          </a:p>
          <a:p>
            <a:endParaRPr lang="en-US" sz="1100" b="1" dirty="0"/>
          </a:p>
          <a:p>
            <a:endParaRPr lang="en-US" sz="1050" b="1" dirty="0"/>
          </a:p>
          <a:p>
            <a:endParaRPr lang="en-US" sz="1100" b="1" dirty="0"/>
          </a:p>
        </p:txBody>
      </p:sp>
      <p:pic>
        <p:nvPicPr>
          <p:cNvPr id="8" name="Picture 7" descr="A person looking through a microscope&#10;&#10;Description automatically generated">
            <a:extLst>
              <a:ext uri="{FF2B5EF4-FFF2-40B4-BE49-F238E27FC236}">
                <a16:creationId xmlns:a16="http://schemas.microsoft.com/office/drawing/2014/main" id="{509BFCF6-9098-DA66-A17B-AA2C9CBC2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2" y="2592210"/>
            <a:ext cx="2887840" cy="288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42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F97C-0734-1892-04BD-DE246475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4" y="719999"/>
            <a:ext cx="3750624" cy="2388961"/>
          </a:xfrm>
        </p:spPr>
        <p:txBody>
          <a:bodyPr/>
          <a:lstStyle/>
          <a:p>
            <a:r>
              <a:rPr lang="en-US" sz="4800" dirty="0"/>
              <a:t>Neurosciences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4899-DBDB-34C7-63F6-DFBBA9E2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August 21,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504A-F3DE-BCBC-7BF4-06CF4DEF2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859DA7-F52F-816E-E0B0-0B3ED0EA6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358" y="719999"/>
            <a:ext cx="6878292" cy="5414400"/>
          </a:xfrm>
        </p:spPr>
        <p:txBody>
          <a:bodyPr/>
          <a:lstStyle/>
          <a:p>
            <a:r>
              <a:rPr lang="en-US" sz="2600" dirty="0"/>
              <a:t>Brain science service center</a:t>
            </a:r>
          </a:p>
          <a:p>
            <a:r>
              <a:rPr lang="en-US" sz="2600" dirty="0"/>
              <a:t>Imaging core facility: penn vet</a:t>
            </a:r>
          </a:p>
          <a:p>
            <a:r>
              <a:rPr lang="en-US" sz="2600" dirty="0"/>
              <a:t>Neurobehavior testing core facility</a:t>
            </a:r>
          </a:p>
          <a:p>
            <a:r>
              <a:rPr lang="en-US" sz="2600" dirty="0"/>
              <a:t>Neuroimaging &amp; cognitive core facility </a:t>
            </a:r>
          </a:p>
          <a:p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7" name="Picture 6" descr="A pink brain on a purple background&#10;&#10;Description automatically generated">
            <a:extLst>
              <a:ext uri="{FF2B5EF4-FFF2-40B4-BE49-F238E27FC236}">
                <a16:creationId xmlns:a16="http://schemas.microsoft.com/office/drawing/2014/main" id="{4EB48E2B-564F-4B96-2FEB-0FE0FDB9E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8" y="2617787"/>
            <a:ext cx="2494818" cy="2474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88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CUSTMASTERTOPMARGIN" val="134.9291"/>
  <p:tag name="GUIDESAPPLIEDTO" val="2"/>
  <p:tag name="TITLETOPMARGIN" val="56.6929"/>
  <p:tag name="TITLEBOTTOMMARGIN" val="128.126"/>
  <p:tag name="MAXCOLS" val="12"/>
  <p:tag name="MAXROWS" val="6"/>
  <p:tag name="MAXGUTTERROW" val="1 cm"/>
  <p:tag name="MAXGUTTERCOL" val="1 cm"/>
  <p:tag name="GUIDEMETRICUNIT" val="cm"/>
  <p:tag name="MASTERLEFTMARGIN" val="56.6929"/>
  <p:tag name="MASTERBOTTOMMARGIN" val="56.693"/>
  <p:tag name="MASTERRIGHTMARGIN" val="56.6929"/>
  <p:tag name="CUSTMASTERLEFTMARGIN" val="56.6929"/>
  <p:tag name="CUSTMASTERBOTTOMMARGIN" val="56.693"/>
  <p:tag name="CUSTMASTERRIGHTMARGIN" val="56.69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ROWS" val="1"/>
  <p:tag name="MASTERTOPMARGIN" val="134.9291"/>
  <p:tag name="GUIDECOLS" val="12"/>
  <p:tag name="GUTTERCOL" val="1 cm"/>
  <p:tag name="GUTTERROW" val="1 cm"/>
  <p:tag name="MASTERLEFTMARGIN" val="56.6929"/>
  <p:tag name="MASTERRIGHTMARGIN" val="56.6929"/>
  <p:tag name="MASTERBOTTOMMARGIN" val="56.692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GUIDECOLS" val="12"/>
  <p:tag name="GUIDEROWS" val="1"/>
  <p:tag name="GUTTERCOL" val="1 cm"/>
  <p:tag name="GUTTERROW" val="1 cm"/>
  <p:tag name="GUIDESAPPLIEDTO" val="2"/>
  <p:tag name="MASTERBOTTOMMARGIN" val="56.69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COLS" val="12"/>
  <p:tag name="GUIDEROWS" val="1"/>
  <p:tag name="GUTTERCOL" val="1 cm"/>
  <p:tag name="GUTTERROW" val="1 cm"/>
  <p:tag name="GUIDESAPPLIEDTO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COLS" val="12"/>
  <p:tag name="GUIDEROWS" val="1"/>
  <p:tag name="GUTTERCOL" val="1 cm"/>
  <p:tag name="GUTTERROW" val="1 cm"/>
  <p:tag name="GUIDESAPPLIEDTO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heme/theme1.xml><?xml version="1.0" encoding="utf-8"?>
<a:theme xmlns:a="http://schemas.openxmlformats.org/drawingml/2006/main" name="Office Theme">
  <a:themeElements>
    <a:clrScheme name="_Penn Medicines">
      <a:dk1>
        <a:srgbClr val="000000"/>
      </a:dk1>
      <a:lt1>
        <a:srgbClr val="FFFFFF"/>
      </a:lt1>
      <a:dk2>
        <a:srgbClr val="001D5B"/>
      </a:dk2>
      <a:lt2>
        <a:srgbClr val="FFFFFF"/>
      </a:lt2>
      <a:accent1>
        <a:srgbClr val="011F5B"/>
      </a:accent1>
      <a:accent2>
        <a:srgbClr val="085296"/>
      </a:accent2>
      <a:accent3>
        <a:srgbClr val="3C86C3"/>
      </a:accent3>
      <a:accent4>
        <a:srgbClr val="6B6C6E"/>
      </a:accent4>
      <a:accent5>
        <a:srgbClr val="C8CAC9"/>
      </a:accent5>
      <a:accent6>
        <a:srgbClr val="EAEAEA"/>
      </a:accent6>
      <a:hlink>
        <a:srgbClr val="3C86C3"/>
      </a:hlink>
      <a:folHlink>
        <a:srgbClr val="C9CBC9"/>
      </a:folHlink>
    </a:clrScheme>
    <a:fontScheme name="_Penn Medicine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36000" rIns="72000" bIns="36000" rtlCol="0" anchor="ctr"/>
      <a:lstStyle>
        <a:defPPr algn="ctr">
          <a:defRPr sz="1600"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accent1"/>
            </a:solidFill>
            <a:latin typeface="+mj-lt"/>
          </a:defRPr>
        </a:defPPr>
      </a:lstStyle>
    </a:txDef>
  </a:objectDefaults>
  <a:extraClrSchemeLst/>
  <a:custClrLst>
    <a:custClr name="RGB( 153, 0, 0)">
      <a:srgbClr val="990000"/>
    </a:custClr>
    <a:custClr name="RGB( 158, 195, 225)">
      <a:srgbClr val="9EC3E1"/>
    </a:custClr>
    <a:custClr name="RGB( 13, 29, 55)">
      <a:srgbClr val="0D1D37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( 184, 204, 63)">
      <a:srgbClr val="B9CC3F"/>
    </a:custClr>
    <a:custClr name="RGB( 56, 155, 171)">
      <a:srgbClr val="389BAB"/>
    </a:custClr>
    <a:custClr name="RGB( 231, 121, 71)">
      <a:srgbClr val="E77947"/>
    </a:custClr>
    <a:custClr name="RGB( 96,66, 118)">
      <a:srgbClr val="604276"/>
    </a:custClr>
    <a:custClr name="RGB( 241, 186, 63)">
      <a:srgbClr val="F1BA3F"/>
    </a:custClr>
    <a:custClr name="RGB( 203, 93, 131)">
      <a:srgbClr val="CB5D83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( 0, 175, 114)">
      <a:srgbClr val="00AF72"/>
    </a:custClr>
    <a:custClr name="RGB( 0, 96, 118)">
      <a:srgbClr val="006076"/>
    </a:custClr>
    <a:custClr name="RGB( 249, 165, 78)">
      <a:srgbClr val="F9A54E"/>
    </a:custClr>
    <a:custClr name="RGB( 63, 21, 84)">
      <a:srgbClr val="3F1554"/>
    </a:custClr>
    <a:custClr name="RGB( 250, 222, 91)">
      <a:srgbClr val="FADE5B"/>
    </a:custClr>
    <a:custClr name="RGB( 160, 53, 112)">
      <a:srgbClr val="A0357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Dynamic Presentation.potx" id="{E5FB424D-E745-434F-9CC1-46CC19E2E9A1}" vid="{34240860-933F-4D63-B27C-16F6D1EF1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1,"isValidatorEnabled":false,"isLocked":false,"elementsMetadata":[],"slideId":"638115498509565123","enableDocumentContentUpdater":false,"version":"2.0"}]]></TemplafySlideTemplateConfiguration>
</file>

<file path=customXml/item4.xml><?xml version="1.0" encoding="utf-8"?>
<TemplafyTemplateConfiguration><![CDATA[{"elementsMetadata":[],"transformationConfigurations":[],"enableDocumentContentUpdater":false,"version":"2.0"}]]></TemplafyTemplateConfiguration>
</file>

<file path=customXml/itemProps1.xml><?xml version="1.0" encoding="utf-8"?>
<ds:datastoreItem xmlns:ds="http://schemas.openxmlformats.org/officeDocument/2006/customXml" ds:itemID="{B7CA58D8-1826-4562-AF23-DF01716946CF}">
  <ds:schemaRefs/>
</ds:datastoreItem>
</file>

<file path=customXml/itemProps2.xml><?xml version="1.0" encoding="utf-8"?>
<ds:datastoreItem xmlns:ds="http://schemas.openxmlformats.org/officeDocument/2006/customXml" ds:itemID="{C231F4A5-11DE-490C-BAAF-D841FBD2EC07}">
  <ds:schemaRefs/>
</ds:datastoreItem>
</file>

<file path=customXml/itemProps3.xml><?xml version="1.0" encoding="utf-8"?>
<ds:datastoreItem xmlns:ds="http://schemas.openxmlformats.org/officeDocument/2006/customXml" ds:itemID="{E0FF884F-83E1-4E4B-8A58-7FA57D26771C}">
  <ds:schemaRefs/>
</ds:datastoreItem>
</file>

<file path=customXml/itemProps4.xml><?xml version="1.0" encoding="utf-8"?>
<ds:datastoreItem xmlns:ds="http://schemas.openxmlformats.org/officeDocument/2006/customXml" ds:itemID="{E08E1AA8-79EB-4246-A80D-4D5CC9ABC28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8004</TotalTime>
  <Words>1049</Words>
  <Application>Microsoft Macintosh PowerPoint</Application>
  <PresentationFormat>Widescreen</PresentationFormat>
  <Paragraphs>192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Fira Sans</vt:lpstr>
      <vt:lpstr>Gill Sans MT</vt:lpstr>
      <vt:lpstr>Office Theme</vt:lpstr>
      <vt:lpstr>PowerPoint Presentation</vt:lpstr>
      <vt:lpstr>Core Facilities Mission Statement</vt:lpstr>
      <vt:lpstr>PowerPoint Presentation</vt:lpstr>
      <vt:lpstr>Biostatistics &amp; Bioinformatics</vt:lpstr>
      <vt:lpstr>Cells to Animals</vt:lpstr>
      <vt:lpstr>Cells to Animals</vt:lpstr>
      <vt:lpstr>Clinical &amp; Community Toolbox</vt:lpstr>
      <vt:lpstr>Imaging &amp; Microscopy </vt:lpstr>
      <vt:lpstr>Neurosciences</vt:lpstr>
      <vt:lpstr>Omics to Function</vt:lpstr>
      <vt:lpstr>Repositories &amp; Pathology</vt:lpstr>
      <vt:lpstr>Stockrooms &amp; Shops</vt:lpstr>
      <vt:lpstr>Viruses, Vectors, Particles &amp; Chemicals</vt:lpstr>
      <vt:lpstr>PowerPoint Presentation</vt:lpstr>
      <vt:lpstr>iLab </vt:lpstr>
      <vt:lpstr>-Event showcases the many outstanding research resources/services available on campus  -Interact with 70+ core facilities spanning Penn, CHOP, &amp; Wistar via informational tables staffed by core facility personnel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Huw Nicholls</dc:creator>
  <cp:lastModifiedBy>Yale Cohen</cp:lastModifiedBy>
  <cp:revision>105</cp:revision>
  <dcterms:created xsi:type="dcterms:W3CDTF">2023-01-26T18:05:12Z</dcterms:created>
  <dcterms:modified xsi:type="dcterms:W3CDTF">2024-08-19T16:43:09Z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2023-02-09T14:30:50</vt:lpwstr>
  </property>
</Properties>
</file>