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54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10"/>
      <p:bold r:id="rId11"/>
    </p:embeddedFont>
    <p:embeddedFont>
      <p:font typeface="Microsoft YaHei" panose="020B0503020204020204" pitchFamily="34" charset="-122"/>
      <p:regular r:id="rId10"/>
      <p:bold r:id="rId11"/>
    </p:embeddedFon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EB Garamond ExtraBold" panose="00000900000000000000" pitchFamily="2" charset="0"/>
      <p:bold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Impact" panose="020B0806030902050204" pitchFamily="34" charset="0"/>
      <p:regular r:id="rId22"/>
    </p:embeddedFont>
    <p:embeddedFont>
      <p:font typeface="Merriweather" panose="00000500000000000000" pitchFamily="2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SemiBold" panose="00000700000000000000" pitchFamily="2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Roboto Medium" panose="02000000000000000000" pitchFamily="2" charset="0"/>
      <p:regular r:id="rId39"/>
      <p:bold r:id="rId40"/>
      <p:italic r:id="rId41"/>
      <p:boldItalic r:id="rId42"/>
    </p:embeddedFont>
    <p:embeddedFont>
      <p:font typeface="Roboto Thin" panose="02000000000000000000" pitchFamily="2" charset="0"/>
      <p:regular r:id="rId43"/>
      <p:bold r:id="rId44"/>
      <p:italic r:id="rId45"/>
      <p:boldItalic r:id="rId46"/>
    </p:embeddedFont>
    <p:embeddedFont>
      <p:font typeface="Spectral SemiBold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gRGhtQ882MJMuU/cct9O15DLa6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011BE4-7FF0-447E-B6E7-A204459FC23C}">
  <a:tblStyle styleId="{4D011BE4-7FF0-447E-B6E7-A204459FC23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AF5"/>
          </a:solidFill>
        </a:fill>
      </a:tcStyle>
    </a:wholeTbl>
    <a:band1H>
      <a:tcTxStyle b="off" i="off"/>
      <a:tcStyle>
        <a:tcBdr/>
        <a:fill>
          <a:solidFill>
            <a:srgbClr val="CFD2E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2E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font" Target="fonts/font30.fntdata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42" Type="http://schemas.openxmlformats.org/officeDocument/2006/relationships/font" Target="fonts/font33.fntdata"/><Relationship Id="rId47" Type="http://schemas.openxmlformats.org/officeDocument/2006/relationships/font" Target="fonts/font38.fntdata"/><Relationship Id="rId50" Type="http://schemas.openxmlformats.org/officeDocument/2006/relationships/font" Target="fonts/font41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9" Type="http://schemas.openxmlformats.org/officeDocument/2006/relationships/font" Target="fonts/font20.fntdata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font" Target="fonts/font28.fntdata"/><Relationship Id="rId40" Type="http://schemas.openxmlformats.org/officeDocument/2006/relationships/font" Target="fonts/font31.fntdata"/><Relationship Id="rId45" Type="http://schemas.openxmlformats.org/officeDocument/2006/relationships/font" Target="fonts/font36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4" Type="http://schemas.openxmlformats.org/officeDocument/2006/relationships/font" Target="fonts/font35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Relationship Id="rId43" Type="http://schemas.openxmlformats.org/officeDocument/2006/relationships/font" Target="fonts/font34.fntdata"/><Relationship Id="rId48" Type="http://schemas.openxmlformats.org/officeDocument/2006/relationships/font" Target="fonts/font39.fntdata"/><Relationship Id="rId8" Type="http://schemas.openxmlformats.org/officeDocument/2006/relationships/slide" Target="slides/slide6.xml"/><Relationship Id="rId51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font" Target="fonts/font29.fntdata"/><Relationship Id="rId46" Type="http://schemas.openxmlformats.org/officeDocument/2006/relationships/font" Target="fonts/font37.fntdata"/><Relationship Id="rId20" Type="http://schemas.openxmlformats.org/officeDocument/2006/relationships/font" Target="fonts/font11.fntdata"/><Relationship Id="rId41" Type="http://schemas.openxmlformats.org/officeDocument/2006/relationships/font" Target="fonts/font3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font" Target="fonts/font27.fntdata"/><Relationship Id="rId49" Type="http://schemas.openxmlformats.org/officeDocument/2006/relationships/font" Target="fonts/font4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77cbbcfe5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277cbbcfe5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封面">
  <p:cSld name="封面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7" descr="16比9制作封面-09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0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7"/>
          <p:cNvSpPr txBox="1">
            <a:spLocks noGrp="1"/>
          </p:cNvSpPr>
          <p:nvPr>
            <p:ph type="ctrTitle"/>
          </p:nvPr>
        </p:nvSpPr>
        <p:spPr>
          <a:xfrm>
            <a:off x="472771" y="1756928"/>
            <a:ext cx="68580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Microsoft YaHei"/>
              <a:buNone/>
              <a:defRPr sz="2600" b="1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subTitle" idx="1"/>
          </p:nvPr>
        </p:nvSpPr>
        <p:spPr>
          <a:xfrm>
            <a:off x="472771" y="2438400"/>
            <a:ext cx="6858000" cy="1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21" y="74672"/>
            <a:ext cx="2857500" cy="6072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/>
          <p:nvPr/>
        </p:nvSpPr>
        <p:spPr>
          <a:xfrm>
            <a:off x="353167" y="4406368"/>
            <a:ext cx="1811100" cy="492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会议筹备">
  <p:cSld name="1_会议筹备 4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-4106" y="4101"/>
            <a:ext cx="12687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00" name="Google Shape;100;p19"/>
          <p:cNvCxnSpPr/>
          <p:nvPr/>
        </p:nvCxnSpPr>
        <p:spPr>
          <a:xfrm>
            <a:off x="2091739" y="951570"/>
            <a:ext cx="62340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1723768" y="1093573"/>
            <a:ext cx="6943200" cy="3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1761037" y="143062"/>
            <a:ext cx="68520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2400"/>
              <a:buFont typeface="Microsoft YaHei"/>
              <a:buNone/>
            </a:pPr>
            <a:endParaRPr sz="2400" b="1" i="0" u="none" strike="noStrike" cap="none">
              <a:solidFill>
                <a:srgbClr val="063C64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ctrTitle"/>
          </p:nvPr>
        </p:nvSpPr>
        <p:spPr>
          <a:xfrm>
            <a:off x="1723768" y="416222"/>
            <a:ext cx="69432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icrosoft YaHei"/>
              <a:buNone/>
              <a:defRPr sz="2400" b="1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4" name="Google Shape;104;p19" descr="新东方优能中学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2907" y="261557"/>
            <a:ext cx="1459629" cy="19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311" y="39375"/>
            <a:ext cx="2857500" cy="6072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19"/>
          <p:cNvGraphicFramePr/>
          <p:nvPr/>
        </p:nvGraphicFramePr>
        <p:xfrm>
          <a:off x="0" y="766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{4D011BE4-7FF0-447E-B6E7-A204459FC23C}</a:tableStyleId>
              </a:tblPr>
              <a:tblGrid>
                <a:gridCol w="126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200" b="0" i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Introduction</a:t>
                      </a:r>
                      <a:endParaRPr sz="1200" b="0" i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started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Logistics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Overview of the year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Discussion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 do list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07" name="Google Shape;107;p19"/>
          <p:cNvGrpSpPr/>
          <p:nvPr/>
        </p:nvGrpSpPr>
        <p:grpSpPr>
          <a:xfrm>
            <a:off x="0" y="2580155"/>
            <a:ext cx="1268775" cy="598010"/>
            <a:chOff x="22602" y="770103"/>
            <a:chExt cx="1691700" cy="788100"/>
          </a:xfrm>
        </p:grpSpPr>
        <p:sp>
          <p:nvSpPr>
            <p:cNvPr id="108" name="Google Shape;108;p19"/>
            <p:cNvSpPr/>
            <p:nvPr/>
          </p:nvSpPr>
          <p:spPr>
            <a:xfrm>
              <a:off x="22602" y="770103"/>
              <a:ext cx="1691700" cy="788100"/>
            </a:xfrm>
            <a:prstGeom prst="rect">
              <a:avLst/>
            </a:prstGeom>
            <a:solidFill>
              <a:srgbClr val="152F4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Overview of the year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9"/>
            <p:cNvSpPr/>
            <p:nvPr/>
          </p:nvSpPr>
          <p:spPr>
            <a:xfrm rot="-5400000">
              <a:off x="1570266" y="1092204"/>
              <a:ext cx="144000" cy="1440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会议筹备">
  <p:cSld name="会议筹备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/>
          <p:nvPr/>
        </p:nvSpPr>
        <p:spPr>
          <a:xfrm>
            <a:off x="-4106" y="4101"/>
            <a:ext cx="12687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14" name="Google Shape;14;p20"/>
          <p:cNvGraphicFramePr/>
          <p:nvPr/>
        </p:nvGraphicFramePr>
        <p:xfrm>
          <a:off x="0" y="11431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{4D011BE4-7FF0-447E-B6E7-A204459FC23C}</a:tableStyleId>
              </a:tblPr>
              <a:tblGrid>
                <a:gridCol w="126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Our Team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Our Events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Registration</a:t>
                      </a:r>
                      <a:endParaRPr sz="1100" u="none" strike="noStrike" cap="none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5" name="Google Shape;15;p20"/>
          <p:cNvGrpSpPr/>
          <p:nvPr/>
        </p:nvGrpSpPr>
        <p:grpSpPr>
          <a:xfrm>
            <a:off x="0" y="1143101"/>
            <a:ext cx="1268775" cy="591075"/>
            <a:chOff x="0" y="1272662"/>
            <a:chExt cx="1691700" cy="788100"/>
          </a:xfrm>
        </p:grpSpPr>
        <p:sp>
          <p:nvSpPr>
            <p:cNvPr id="16" name="Google Shape;16;p20"/>
            <p:cNvSpPr/>
            <p:nvPr/>
          </p:nvSpPr>
          <p:spPr>
            <a:xfrm>
              <a:off x="0" y="1272662"/>
              <a:ext cx="1691700" cy="788100"/>
            </a:xfrm>
            <a:prstGeom prst="rect">
              <a:avLst/>
            </a:prstGeom>
            <a:solidFill>
              <a:srgbClr val="152F4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Introduction</a:t>
              </a:r>
              <a:endParaRPr sz="14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" name="Google Shape;17;p20"/>
            <p:cNvSpPr/>
            <p:nvPr/>
          </p:nvSpPr>
          <p:spPr>
            <a:xfrm rot="-5400000">
              <a:off x="1547664" y="1594764"/>
              <a:ext cx="144000" cy="1440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" name="Google Shape;18;p20"/>
          <p:cNvCxnSpPr/>
          <p:nvPr/>
        </p:nvCxnSpPr>
        <p:spPr>
          <a:xfrm>
            <a:off x="2091739" y="951570"/>
            <a:ext cx="62340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1723768" y="1093573"/>
            <a:ext cx="6943200" cy="3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0"/>
          <p:cNvSpPr txBox="1"/>
          <p:nvPr/>
        </p:nvSpPr>
        <p:spPr>
          <a:xfrm>
            <a:off x="1761037" y="143062"/>
            <a:ext cx="68520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C64"/>
              </a:buClr>
              <a:buSzPts val="2400"/>
              <a:buFont typeface="Microsoft YaHei"/>
              <a:buNone/>
            </a:pPr>
            <a:endParaRPr sz="2400" b="1" i="0" u="none" strike="noStrike" cap="none">
              <a:solidFill>
                <a:srgbClr val="063C64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" name="Google Shape;21;p20"/>
          <p:cNvSpPr txBox="1">
            <a:spLocks noGrp="1"/>
          </p:cNvSpPr>
          <p:nvPr>
            <p:ph type="ctrTitle"/>
          </p:nvPr>
        </p:nvSpPr>
        <p:spPr>
          <a:xfrm>
            <a:off x="1723768" y="416222"/>
            <a:ext cx="69432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icrosoft YaHei"/>
              <a:buNone/>
              <a:defRPr sz="2400" b="1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" name="Google Shape;22;p20" descr="新东方优能中学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2907" y="261557"/>
            <a:ext cx="1459629" cy="19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311" y="39375"/>
            <a:ext cx="2857500" cy="60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会前准备">
  <p:cSld name="会前准备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0" y="240649"/>
            <a:ext cx="12687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1"/>
          </p:nvPr>
        </p:nvSpPr>
        <p:spPr>
          <a:xfrm>
            <a:off x="1723768" y="1216770"/>
            <a:ext cx="6943200" cy="3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7" name="Google Shape;27;p21"/>
          <p:cNvCxnSpPr/>
          <p:nvPr/>
        </p:nvCxnSpPr>
        <p:spPr>
          <a:xfrm>
            <a:off x="2091739" y="951570"/>
            <a:ext cx="62340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21"/>
          <p:cNvSpPr txBox="1">
            <a:spLocks noGrp="1"/>
          </p:cNvSpPr>
          <p:nvPr>
            <p:ph type="ctrTitle"/>
          </p:nvPr>
        </p:nvSpPr>
        <p:spPr>
          <a:xfrm>
            <a:off x="1723768" y="416222"/>
            <a:ext cx="69432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icrosoft YaHei"/>
              <a:buNone/>
              <a:defRPr sz="2400" b="1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" name="Google Shape;29;p21" descr="新东方优能中学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2907" y="261557"/>
            <a:ext cx="1459629" cy="1913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" name="Google Shape;30;p21"/>
          <p:cNvGraphicFramePr/>
          <p:nvPr/>
        </p:nvGraphicFramePr>
        <p:xfrm>
          <a:off x="0" y="11431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{4D011BE4-7FF0-447E-B6E7-A204459FC23C}</a:tableStyleId>
              </a:tblPr>
              <a:tblGrid>
                <a:gridCol w="126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Introduction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会</a:t>
                      </a:r>
                      <a:endParaRPr sz="1100" u="none" strike="noStrike" cap="none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Our Events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Registration</a:t>
                      </a:r>
                      <a:endParaRPr sz="1100" u="none" strike="noStrike" cap="none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1" name="Google Shape;31;p21"/>
          <p:cNvGrpSpPr/>
          <p:nvPr/>
        </p:nvGrpSpPr>
        <p:grpSpPr>
          <a:xfrm>
            <a:off x="-4" y="1739962"/>
            <a:ext cx="1268775" cy="591075"/>
            <a:chOff x="174715" y="1524136"/>
            <a:chExt cx="1691700" cy="788100"/>
          </a:xfrm>
        </p:grpSpPr>
        <p:sp>
          <p:nvSpPr>
            <p:cNvPr id="32" name="Google Shape;32;p21"/>
            <p:cNvSpPr/>
            <p:nvPr/>
          </p:nvSpPr>
          <p:spPr>
            <a:xfrm>
              <a:off x="174715" y="1524136"/>
              <a:ext cx="1691700" cy="788100"/>
            </a:xfrm>
            <a:prstGeom prst="rect">
              <a:avLst/>
            </a:prstGeom>
            <a:solidFill>
              <a:srgbClr val="152F4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Our Team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3" name="Google Shape;33;p21"/>
            <p:cNvSpPr/>
            <p:nvPr/>
          </p:nvSpPr>
          <p:spPr>
            <a:xfrm rot="-5400000">
              <a:off x="1722379" y="1846237"/>
              <a:ext cx="144000" cy="1440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" name="Google Shape;3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9671" y="51890"/>
            <a:ext cx="2857500" cy="60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会中沟通">
  <p:cSld name="会中沟通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0" y="0"/>
            <a:ext cx="12687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Google Shape;37;p22"/>
          <p:cNvCxnSpPr/>
          <p:nvPr/>
        </p:nvCxnSpPr>
        <p:spPr>
          <a:xfrm>
            <a:off x="2091739" y="951570"/>
            <a:ext cx="62340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1723768" y="1093573"/>
            <a:ext cx="6943200" cy="3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ctrTitle"/>
          </p:nvPr>
        </p:nvSpPr>
        <p:spPr>
          <a:xfrm>
            <a:off x="1723768" y="416222"/>
            <a:ext cx="69432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icrosoft YaHei"/>
              <a:buNone/>
              <a:defRPr sz="2400" b="1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22" descr="新东方优能中学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2907" y="261557"/>
            <a:ext cx="1459629" cy="1913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" name="Google Shape;41;p22"/>
          <p:cNvGraphicFramePr/>
          <p:nvPr/>
        </p:nvGraphicFramePr>
        <p:xfrm>
          <a:off x="0" y="11431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{4D011BE4-7FF0-447E-B6E7-A204459FC23C}</a:tableStyleId>
              </a:tblPr>
              <a:tblGrid>
                <a:gridCol w="126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Introduction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Our Team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Practice Plan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Registration</a:t>
                      </a:r>
                      <a:endParaRPr sz="1100" u="none" strike="noStrike" cap="none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2" name="Google Shape;42;p22"/>
          <p:cNvGrpSpPr/>
          <p:nvPr/>
        </p:nvGrpSpPr>
        <p:grpSpPr>
          <a:xfrm>
            <a:off x="0" y="2331101"/>
            <a:ext cx="1268775" cy="591075"/>
            <a:chOff x="0" y="1524135"/>
            <a:chExt cx="1691700" cy="788100"/>
          </a:xfrm>
        </p:grpSpPr>
        <p:sp>
          <p:nvSpPr>
            <p:cNvPr id="43" name="Google Shape;43;p22"/>
            <p:cNvSpPr/>
            <p:nvPr/>
          </p:nvSpPr>
          <p:spPr>
            <a:xfrm>
              <a:off x="0" y="1524135"/>
              <a:ext cx="1691700" cy="788100"/>
            </a:xfrm>
            <a:prstGeom prst="rect">
              <a:avLst/>
            </a:prstGeom>
            <a:solidFill>
              <a:srgbClr val="152F4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Our Events</a:t>
              </a:r>
              <a:endParaRPr sz="1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44" name="Google Shape;44;p22"/>
            <p:cNvSpPr/>
            <p:nvPr/>
          </p:nvSpPr>
          <p:spPr>
            <a:xfrm rot="-5400000">
              <a:off x="1547664" y="1846237"/>
              <a:ext cx="144000" cy="1440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" name="Google Shape;4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9671" y="51890"/>
            <a:ext cx="2857500" cy="60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会议决策">
  <p:cSld name="会议决策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/>
        </p:nvSpPr>
        <p:spPr>
          <a:xfrm>
            <a:off x="0" y="0"/>
            <a:ext cx="12687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" name="Google Shape;48;p23"/>
          <p:cNvCxnSpPr/>
          <p:nvPr/>
        </p:nvCxnSpPr>
        <p:spPr>
          <a:xfrm>
            <a:off x="2091739" y="951570"/>
            <a:ext cx="62340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" name="Google Shape;49;p23" descr="新东方优能中学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2907" y="261557"/>
            <a:ext cx="1459629" cy="19135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1723768" y="1093573"/>
            <a:ext cx="6943200" cy="3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ctrTitle"/>
          </p:nvPr>
        </p:nvSpPr>
        <p:spPr>
          <a:xfrm>
            <a:off x="1723768" y="416222"/>
            <a:ext cx="69432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icrosoft YaHei"/>
              <a:buNone/>
              <a:defRPr sz="2400" b="1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aphicFrame>
        <p:nvGraphicFramePr>
          <p:cNvPr id="52" name="Google Shape;52;p23"/>
          <p:cNvGraphicFramePr/>
          <p:nvPr/>
        </p:nvGraphicFramePr>
        <p:xfrm>
          <a:off x="0" y="11431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{4D011BE4-7FF0-447E-B6E7-A204459FC23C}</a:tableStyleId>
              </a:tblPr>
              <a:tblGrid>
                <a:gridCol w="126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Introduction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Our Team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Our Events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rgbClr val="595959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会议决策</a:t>
                      </a:r>
                      <a:endParaRPr sz="1100" u="none" strike="noStrike" cap="none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3" name="Google Shape;53;p23"/>
          <p:cNvGrpSpPr/>
          <p:nvPr/>
        </p:nvGrpSpPr>
        <p:grpSpPr>
          <a:xfrm>
            <a:off x="0" y="2927962"/>
            <a:ext cx="1268775" cy="591075"/>
            <a:chOff x="0" y="1524135"/>
            <a:chExt cx="1691700" cy="788100"/>
          </a:xfrm>
        </p:grpSpPr>
        <p:sp>
          <p:nvSpPr>
            <p:cNvPr id="54" name="Google Shape;54;p23"/>
            <p:cNvSpPr/>
            <p:nvPr/>
          </p:nvSpPr>
          <p:spPr>
            <a:xfrm>
              <a:off x="0" y="1524135"/>
              <a:ext cx="1691700" cy="788100"/>
            </a:xfrm>
            <a:prstGeom prst="rect">
              <a:avLst/>
            </a:prstGeom>
            <a:solidFill>
              <a:srgbClr val="152F4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Registration</a:t>
              </a:r>
              <a:endParaRPr sz="14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55" name="Google Shape;55;p23"/>
            <p:cNvSpPr/>
            <p:nvPr/>
          </p:nvSpPr>
          <p:spPr>
            <a:xfrm rot="-5400000">
              <a:off x="1547664" y="1846237"/>
              <a:ext cx="144000" cy="1440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6" name="Google Shape;5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9671" y="51890"/>
            <a:ext cx="2857500" cy="60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nngradconsulting.com/#get-involved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-10800" y="2201787"/>
            <a:ext cx="45828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br>
              <a:rPr lang="en" sz="3600" b="0">
                <a:solidFill>
                  <a:srgbClr val="0025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3600" b="0">
                <a:solidFill>
                  <a:srgbClr val="0025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Penn Graduate Consulting Club </a:t>
            </a:r>
            <a:br>
              <a:rPr lang="en" sz="3600" b="0">
                <a:solidFill>
                  <a:srgbClr val="0025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3600" b="0">
              <a:solidFill>
                <a:srgbClr val="0025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8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20850"/>
            <a:ext cx="987775" cy="92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/>
          <p:nvPr/>
        </p:nvSpPr>
        <p:spPr>
          <a:xfrm>
            <a:off x="1277700" y="3302675"/>
            <a:ext cx="329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www.penngradconsulting.com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ctrTitle" idx="4294967295"/>
          </p:nvPr>
        </p:nvSpPr>
        <p:spPr>
          <a:xfrm>
            <a:off x="311701" y="478781"/>
            <a:ext cx="47442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icrosoft YaHei"/>
              <a:buNone/>
            </a:pPr>
            <a:r>
              <a:rPr lang="en" sz="2500" b="1" i="0" u="none" strike="noStrike" cap="none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Who are we?</a:t>
            </a:r>
            <a:endParaRPr sz="2500" b="1" i="0" u="none" strike="noStrike" cap="none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2"/>
          <p:cNvSpPr txBox="1">
            <a:spLocks noGrp="1"/>
          </p:cNvSpPr>
          <p:nvPr>
            <p:ph type="body" idx="1"/>
          </p:nvPr>
        </p:nvSpPr>
        <p:spPr>
          <a:xfrm>
            <a:off x="311700" y="1156825"/>
            <a:ext cx="8679300" cy="3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are a student–run consulting club for </a:t>
            </a:r>
            <a:r>
              <a:rPr lang="en" sz="12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non-MBA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graduate students </a:t>
            </a:r>
            <a:r>
              <a:rPr lang="en" sz="1200" b="1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post-docs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serve all graduate schools and postdoctoral communities, outside of Wharton: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●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Professional and academic Master’s students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●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PhD students and candidates at all schools 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●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Professional doctoral students: JDs, MDs, DMD etc.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●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Postdoc fellows (each institute has their own organization, e.g. BPP at PSOM)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</a:pPr>
            <a:endParaRPr sz="12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</a:pPr>
            <a:endParaRPr sz="2100">
              <a:solidFill>
                <a:srgbClr val="31479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23" name="Google Shape;123;p2"/>
          <p:cNvCxnSpPr/>
          <p:nvPr/>
        </p:nvCxnSpPr>
        <p:spPr>
          <a:xfrm>
            <a:off x="351325" y="1034050"/>
            <a:ext cx="86037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4" name="Google Shape;124;p2"/>
          <p:cNvGrpSpPr/>
          <p:nvPr/>
        </p:nvGrpSpPr>
        <p:grpSpPr>
          <a:xfrm>
            <a:off x="7149078" y="1243435"/>
            <a:ext cx="1714260" cy="931404"/>
            <a:chOff x="1118224" y="318438"/>
            <a:chExt cx="2048100" cy="2513911"/>
          </a:xfrm>
        </p:grpSpPr>
        <p:sp>
          <p:nvSpPr>
            <p:cNvPr id="125" name="Google Shape;125;p2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B02C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33849" y="1894157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0" i="0" u="none" strike="noStrike" cap="none">
                  <a:solidFill>
                    <a:srgbClr val="B02C20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Community Members</a:t>
              </a:r>
              <a:endParaRPr sz="1000" b="0" i="0" u="none" strike="noStrike" cap="none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33850" y="318438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en" sz="3400" b="1" i="0" u="none" strike="noStrike" cap="none">
                  <a:solidFill>
                    <a:srgbClr val="B02C20"/>
                  </a:solidFill>
                  <a:latin typeface="Roboto"/>
                  <a:ea typeface="Roboto"/>
                  <a:cs typeface="Roboto"/>
                  <a:sym typeface="Roboto"/>
                </a:rPr>
                <a:t>700+</a:t>
              </a:r>
              <a:endParaRPr sz="3400" b="0" i="0" u="none" strike="noStrike" cap="none">
                <a:solidFill>
                  <a:srgbClr val="B02C20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7149078" y="2386257"/>
            <a:ext cx="2071932" cy="931404"/>
            <a:chOff x="1118224" y="318438"/>
            <a:chExt cx="2475426" cy="2513911"/>
          </a:xfrm>
        </p:grpSpPr>
        <p:sp>
          <p:nvSpPr>
            <p:cNvPr id="129" name="Google Shape;129;p2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B02C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33850" y="318438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en" sz="3400" b="1" i="0" u="none" strike="noStrike" cap="none">
                  <a:solidFill>
                    <a:srgbClr val="B02C20"/>
                  </a:solidFill>
                  <a:latin typeface="Roboto"/>
                  <a:ea typeface="Roboto"/>
                  <a:cs typeface="Roboto"/>
                  <a:sym typeface="Roboto"/>
                </a:rPr>
                <a:t>12</a:t>
              </a:r>
              <a:endParaRPr sz="3400" b="0" i="0" u="none" strike="noStrike" cap="none">
                <a:solidFill>
                  <a:srgbClr val="B02C20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33850" y="1894156"/>
              <a:ext cx="23598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0" i="0" u="none" strike="noStrike" cap="none">
                  <a:solidFill>
                    <a:srgbClr val="B02C20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Penn Schools represented</a:t>
              </a:r>
              <a:endParaRPr sz="1000" b="0" i="0" u="none" strike="noStrike" cap="none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132" name="Google Shape;132;p2"/>
          <p:cNvSpPr txBox="1"/>
          <p:nvPr/>
        </p:nvSpPr>
        <p:spPr>
          <a:xfrm>
            <a:off x="311700" y="3849318"/>
            <a:ext cx="8679300" cy="68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lang="en" sz="1500" b="0" i="0" u="sng" strike="noStrike" cap="none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Educate</a:t>
            </a:r>
            <a:r>
              <a:rPr lang="en"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Penn’s grad student and postdoc communities about the consulting industry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lang="en" sz="1500" b="0" i="0" u="sng" strike="noStrike" cap="none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Prepare</a:t>
            </a:r>
            <a:r>
              <a:rPr lang="en"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Penn’s advanced degree candidates (ADCs) for a successful career in consulting</a:t>
            </a:r>
            <a:endParaRPr sz="1200" b="0" i="0" u="none" strike="noStrike" cap="none">
              <a:solidFill>
                <a:srgbClr val="31479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351325" y="3016496"/>
            <a:ext cx="47442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icrosoft YaHei"/>
              <a:buNone/>
            </a:pPr>
            <a:r>
              <a:rPr lang="en" sz="2500" b="1" i="0" u="none" strike="noStrike" cap="none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Our Mission?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2"/>
          <p:cNvCxnSpPr/>
          <p:nvPr/>
        </p:nvCxnSpPr>
        <p:spPr>
          <a:xfrm>
            <a:off x="349500" y="3597878"/>
            <a:ext cx="86037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5" name="Google Shape;135;p2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878" y="45865"/>
            <a:ext cx="2208572" cy="518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"/>
          <p:cNvPicPr preferRelativeResize="0"/>
          <p:nvPr/>
        </p:nvPicPr>
        <p:blipFill rotWithShape="1">
          <a:blip r:embed="rId3" cstate="hqprint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200" y="1379745"/>
            <a:ext cx="8575826" cy="286856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ctrTitle" idx="4294967295"/>
          </p:nvPr>
        </p:nvSpPr>
        <p:spPr>
          <a:xfrm>
            <a:off x="311701" y="478781"/>
            <a:ext cx="86037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" sz="2800" b="0" i="0" u="none" strike="noStrike" cap="none">
                <a:solidFill>
                  <a:srgbClr val="88191F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PGCC supports you through every step toward consulting</a:t>
            </a:r>
            <a:endParaRPr sz="800" b="0" i="0" u="none" strike="noStrike" cap="none">
              <a:solidFill>
                <a:srgbClr val="88191F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878" y="45865"/>
            <a:ext cx="2208572" cy="5186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3"/>
          <p:cNvCxnSpPr/>
          <p:nvPr/>
        </p:nvCxnSpPr>
        <p:spPr>
          <a:xfrm>
            <a:off x="351325" y="1034050"/>
            <a:ext cx="86037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4" name="Google Shape;144;p3"/>
          <p:cNvGrpSpPr/>
          <p:nvPr/>
        </p:nvGrpSpPr>
        <p:grpSpPr>
          <a:xfrm>
            <a:off x="462600" y="1540430"/>
            <a:ext cx="1732587" cy="2961168"/>
            <a:chOff x="-26137" y="1189993"/>
            <a:chExt cx="2177437" cy="2946436"/>
          </a:xfrm>
        </p:grpSpPr>
        <p:sp>
          <p:nvSpPr>
            <p:cNvPr id="145" name="Google Shape;145;p3"/>
            <p:cNvSpPr/>
            <p:nvPr/>
          </p:nvSpPr>
          <p:spPr>
            <a:xfrm>
              <a:off x="0" y="1189993"/>
              <a:ext cx="21513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Discover Consulting</a:t>
              </a:r>
              <a:endParaRPr sz="1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-26137" y="1836929"/>
              <a:ext cx="1995000" cy="229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42900" marR="0" lvl="0" indent="-215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Intro to consulting</a:t>
              </a: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42900" marR="0" lvl="0" indent="-215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Determine your fit </a:t>
              </a: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42900" marR="0" lvl="0" indent="-215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Deep dive into the industry's dynamics</a:t>
              </a: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755542" y="1540217"/>
            <a:ext cx="1778024" cy="2922186"/>
            <a:chOff x="1598774" y="1189781"/>
            <a:chExt cx="2234541" cy="2907648"/>
          </a:xfrm>
        </p:grpSpPr>
        <p:sp>
          <p:nvSpPr>
            <p:cNvPr id="148" name="Google Shape;148;p3"/>
            <p:cNvSpPr/>
            <p:nvPr/>
          </p:nvSpPr>
          <p:spPr>
            <a:xfrm>
              <a:off x="1838315" y="1189781"/>
              <a:ext cx="1995000" cy="669000"/>
            </a:xfrm>
            <a:prstGeom prst="chevron">
              <a:avLst>
                <a:gd name="adj" fmla="val 50000"/>
              </a:avLst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Hands-On Projects</a:t>
              </a:r>
              <a:endParaRPr sz="1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1598774" y="1836929"/>
              <a:ext cx="2064000" cy="226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42900" marR="0" lvl="0" indent="-215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Engage with clients to solve real-world problem</a:t>
              </a: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42900" marR="0" lvl="0" indent="-215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Develop soft skills needed for consulting</a:t>
              </a: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0" name="Google Shape;150;p3"/>
          <p:cNvGrpSpPr/>
          <p:nvPr/>
        </p:nvGrpSpPr>
        <p:grpSpPr>
          <a:xfrm>
            <a:off x="3172730" y="1540217"/>
            <a:ext cx="1654840" cy="4059143"/>
            <a:chOff x="3379832" y="1189781"/>
            <a:chExt cx="2079729" cy="4038948"/>
          </a:xfrm>
        </p:grpSpPr>
        <p:sp>
          <p:nvSpPr>
            <p:cNvPr id="151" name="Google Shape;151;p3"/>
            <p:cNvSpPr/>
            <p:nvPr/>
          </p:nvSpPr>
          <p:spPr>
            <a:xfrm>
              <a:off x="3516761" y="1189781"/>
              <a:ext cx="19428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Connect &amp; Explore</a:t>
              </a:r>
              <a:endParaRPr sz="1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" name="Google Shape;152;p3"/>
            <p:cNvSpPr txBox="1"/>
            <p:nvPr/>
          </p:nvSpPr>
          <p:spPr>
            <a:xfrm>
              <a:off x="3379832" y="1836929"/>
              <a:ext cx="2079600" cy="3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42900" marR="0" lvl="0" indent="-215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Exclusive networking events with alumni, </a:t>
              </a:r>
              <a:r>
                <a:rPr lang="en" sz="8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current consultants, and recruiters</a:t>
              </a:r>
              <a:r>
                <a:rPr lang="en" sz="8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42900" marR="0" lvl="0" indent="-215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Deep dive into different consulting firm cultures</a:t>
              </a: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429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" name="Google Shape;153;p3"/>
          <p:cNvGrpSpPr/>
          <p:nvPr/>
        </p:nvGrpSpPr>
        <p:grpSpPr>
          <a:xfrm>
            <a:off x="5919947" y="1540210"/>
            <a:ext cx="1675435" cy="4081099"/>
            <a:chOff x="6832413" y="1189775"/>
            <a:chExt cx="2105612" cy="4060795"/>
          </a:xfrm>
        </p:grpSpPr>
        <p:sp>
          <p:nvSpPr>
            <p:cNvPr id="154" name="Google Shape;154;p3"/>
            <p:cNvSpPr/>
            <p:nvPr/>
          </p:nvSpPr>
          <p:spPr>
            <a:xfrm>
              <a:off x="68740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Case Mastery</a:t>
              </a:r>
              <a:endParaRPr sz="1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6832413" y="1858770"/>
              <a:ext cx="2064000" cy="3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42900" marR="0" lvl="0" indent="-215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Comprehensive case interview preparation sessions</a:t>
              </a: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42900" marR="0" lvl="0" indent="-215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National casing network for you to find case partners</a:t>
              </a: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42900" marR="0" lvl="0" indent="-215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Case competition and casebook competition to showcase your skills</a:t>
              </a: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4523966" y="1540210"/>
            <a:ext cx="1689008" cy="4081099"/>
            <a:chOff x="5136681" y="1189775"/>
            <a:chExt cx="2122669" cy="4060795"/>
          </a:xfrm>
        </p:grpSpPr>
        <p:sp>
          <p:nvSpPr>
            <p:cNvPr id="157" name="Google Shape;157;p3"/>
            <p:cNvSpPr/>
            <p:nvPr/>
          </p:nvSpPr>
          <p:spPr>
            <a:xfrm>
              <a:off x="5195350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Portfolio Building</a:t>
              </a:r>
              <a:endParaRPr sz="1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5136681" y="1858770"/>
              <a:ext cx="2079600" cy="3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42900" marR="0" lvl="0" indent="-215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Hands-on resume and cover letter workshops</a:t>
              </a: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42900" marR="0" lvl="0" indent="-215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"/>
                <a:buChar char="●"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Collaboration with Career Service for personalized guidance</a:t>
              </a: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9" name="Google Shape;159;p3"/>
          <p:cNvSpPr txBox="1"/>
          <p:nvPr/>
        </p:nvSpPr>
        <p:spPr>
          <a:xfrm>
            <a:off x="7595375" y="1645213"/>
            <a:ext cx="1298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🎉</a:t>
            </a:r>
            <a:endParaRPr sz="11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i="1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CONSULTING</a:t>
            </a:r>
            <a:endParaRPr sz="1300" b="1" i="1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0" name="Google Shape;160;p3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4270" y="1405497"/>
            <a:ext cx="2668400" cy="3275601"/>
          </a:xfrm>
          <a:prstGeom prst="rect">
            <a:avLst/>
          </a:prstGeom>
          <a:noFill/>
          <a:ln w="19050" cap="flat" cmpd="sng">
            <a:solidFill>
              <a:srgbClr val="01256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3"/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3315" y="1385496"/>
            <a:ext cx="2591301" cy="33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"/>
          <p:cNvPicPr preferRelativeResize="0"/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4802" y="1402894"/>
            <a:ext cx="2552749" cy="3304550"/>
          </a:xfrm>
          <a:prstGeom prst="rect">
            <a:avLst/>
          </a:prstGeom>
          <a:noFill/>
          <a:ln w="19050" cap="flat" cmpd="sng">
            <a:solidFill>
              <a:srgbClr val="01256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3"/>
          <p:cNvPicPr preferRelativeResize="0"/>
          <p:nvPr/>
        </p:nvPicPr>
        <p:blipFill rotWithShape="1">
          <a:blip r:embed="rId8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050" y="1540203"/>
            <a:ext cx="4192950" cy="2323101"/>
          </a:xfrm>
          <a:prstGeom prst="rect">
            <a:avLst/>
          </a:prstGeom>
          <a:noFill/>
          <a:ln w="19050" cap="flat" cmpd="sng">
            <a:solidFill>
              <a:srgbClr val="01256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67230" y="1547897"/>
            <a:ext cx="2602075" cy="3350800"/>
          </a:xfrm>
          <a:prstGeom prst="rect">
            <a:avLst/>
          </a:prstGeom>
          <a:noFill/>
          <a:ln w="19050" cap="flat" cmpd="sng">
            <a:solidFill>
              <a:srgbClr val="01256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3"/>
          <p:cNvPicPr preferRelativeResize="0"/>
          <p:nvPr/>
        </p:nvPicPr>
        <p:blipFill rotWithShape="1">
          <a:blip r:embed="rId10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52" y="1640543"/>
            <a:ext cx="2465503" cy="3304177"/>
          </a:xfrm>
          <a:prstGeom prst="rect">
            <a:avLst/>
          </a:prstGeom>
          <a:noFill/>
          <a:ln w="19050" cap="flat" cmpd="sng">
            <a:solidFill>
              <a:srgbClr val="01256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3"/>
          <p:cNvPicPr preferRelativeResize="0"/>
          <p:nvPr/>
        </p:nvPicPr>
        <p:blipFill rotWithShape="1">
          <a:blip r:embed="rId11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404" y="1659763"/>
            <a:ext cx="2465499" cy="3304186"/>
          </a:xfrm>
          <a:prstGeom prst="rect">
            <a:avLst/>
          </a:prstGeom>
          <a:noFill/>
          <a:ln w="19050" cap="flat" cmpd="sng">
            <a:solidFill>
              <a:srgbClr val="01256E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4"/>
          <p:cNvPicPr preferRelativeResize="0"/>
          <p:nvPr/>
        </p:nvPicPr>
        <p:blipFill rotWithShape="1">
          <a:blip r:embed="rId3" cstate="hqprint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200" y="1703425"/>
            <a:ext cx="8575826" cy="259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 txBox="1">
            <a:spLocks noGrp="1"/>
          </p:cNvSpPr>
          <p:nvPr>
            <p:ph type="ctrTitle" idx="4294967295"/>
          </p:nvPr>
        </p:nvSpPr>
        <p:spPr>
          <a:xfrm>
            <a:off x="311701" y="478781"/>
            <a:ext cx="47442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icrosoft YaHei"/>
              <a:buNone/>
            </a:pPr>
            <a:r>
              <a:rPr lang="en" sz="2500" b="1" i="0" u="none" strike="noStrike" cap="none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This year!!</a:t>
            </a:r>
            <a:endParaRPr sz="2500" b="1" i="0" u="none" strike="noStrike" cap="none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9450" y="86325"/>
            <a:ext cx="2937000" cy="689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4"/>
          <p:cNvCxnSpPr/>
          <p:nvPr/>
        </p:nvCxnSpPr>
        <p:spPr>
          <a:xfrm>
            <a:off x="351325" y="1034050"/>
            <a:ext cx="86037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5" name="Google Shape;175;p4"/>
          <p:cNvGrpSpPr/>
          <p:nvPr/>
        </p:nvGrpSpPr>
        <p:grpSpPr>
          <a:xfrm>
            <a:off x="462600" y="1831742"/>
            <a:ext cx="1732587" cy="2961168"/>
            <a:chOff x="-26137" y="1189993"/>
            <a:chExt cx="2177437" cy="2946436"/>
          </a:xfrm>
        </p:grpSpPr>
        <p:sp>
          <p:nvSpPr>
            <p:cNvPr id="176" name="Google Shape;176;p4"/>
            <p:cNvSpPr/>
            <p:nvPr/>
          </p:nvSpPr>
          <p:spPr>
            <a:xfrm>
              <a:off x="0" y="1189993"/>
              <a:ext cx="21513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Discover Consulting</a:t>
              </a:r>
              <a:endParaRPr sz="1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4"/>
            <p:cNvSpPr txBox="1"/>
            <p:nvPr/>
          </p:nvSpPr>
          <p:spPr>
            <a:xfrm>
              <a:off x="-26137" y="1836929"/>
              <a:ext cx="1995000" cy="229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270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8" name="Google Shape;178;p4"/>
          <p:cNvGrpSpPr/>
          <p:nvPr/>
        </p:nvGrpSpPr>
        <p:grpSpPr>
          <a:xfrm>
            <a:off x="1755542" y="1831529"/>
            <a:ext cx="1778024" cy="2922186"/>
            <a:chOff x="1598774" y="1189781"/>
            <a:chExt cx="2234541" cy="2907648"/>
          </a:xfrm>
        </p:grpSpPr>
        <p:sp>
          <p:nvSpPr>
            <p:cNvPr id="179" name="Google Shape;179;p4"/>
            <p:cNvSpPr/>
            <p:nvPr/>
          </p:nvSpPr>
          <p:spPr>
            <a:xfrm>
              <a:off x="1838315" y="1189781"/>
              <a:ext cx="1995000" cy="669000"/>
            </a:xfrm>
            <a:prstGeom prst="chevron">
              <a:avLst>
                <a:gd name="adj" fmla="val 50000"/>
              </a:avLst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Hands-On Projects</a:t>
              </a:r>
              <a:endParaRPr sz="1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1598774" y="1836929"/>
              <a:ext cx="2064000" cy="226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270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1" name="Google Shape;181;p4"/>
          <p:cNvGrpSpPr/>
          <p:nvPr/>
        </p:nvGrpSpPr>
        <p:grpSpPr>
          <a:xfrm>
            <a:off x="3172730" y="1831529"/>
            <a:ext cx="1654840" cy="4059143"/>
            <a:chOff x="3379832" y="1189781"/>
            <a:chExt cx="2079729" cy="4038948"/>
          </a:xfrm>
        </p:grpSpPr>
        <p:sp>
          <p:nvSpPr>
            <p:cNvPr id="182" name="Google Shape;182;p4"/>
            <p:cNvSpPr/>
            <p:nvPr/>
          </p:nvSpPr>
          <p:spPr>
            <a:xfrm>
              <a:off x="3516761" y="1189781"/>
              <a:ext cx="19428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Connect &amp; Explore</a:t>
              </a:r>
              <a:endParaRPr sz="1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p4"/>
            <p:cNvSpPr txBox="1"/>
            <p:nvPr/>
          </p:nvSpPr>
          <p:spPr>
            <a:xfrm>
              <a:off x="3379832" y="1836929"/>
              <a:ext cx="2079600" cy="3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4" name="Google Shape;184;p4"/>
          <p:cNvGrpSpPr/>
          <p:nvPr/>
        </p:nvGrpSpPr>
        <p:grpSpPr>
          <a:xfrm>
            <a:off x="5919947" y="1831522"/>
            <a:ext cx="1675435" cy="4081099"/>
            <a:chOff x="6832413" y="1189775"/>
            <a:chExt cx="2105612" cy="4060795"/>
          </a:xfrm>
        </p:grpSpPr>
        <p:sp>
          <p:nvSpPr>
            <p:cNvPr id="185" name="Google Shape;185;p4"/>
            <p:cNvSpPr/>
            <p:nvPr/>
          </p:nvSpPr>
          <p:spPr>
            <a:xfrm>
              <a:off x="68740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Case Mastery</a:t>
              </a:r>
              <a:endParaRPr sz="1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4"/>
            <p:cNvSpPr txBox="1"/>
            <p:nvPr/>
          </p:nvSpPr>
          <p:spPr>
            <a:xfrm>
              <a:off x="6832413" y="1858770"/>
              <a:ext cx="2064000" cy="3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270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7" name="Google Shape;187;p4"/>
          <p:cNvGrpSpPr/>
          <p:nvPr/>
        </p:nvGrpSpPr>
        <p:grpSpPr>
          <a:xfrm>
            <a:off x="4523966" y="1831522"/>
            <a:ext cx="1689008" cy="4081099"/>
            <a:chOff x="5136681" y="1189775"/>
            <a:chExt cx="2122669" cy="4060795"/>
          </a:xfrm>
        </p:grpSpPr>
        <p:sp>
          <p:nvSpPr>
            <p:cNvPr id="188" name="Google Shape;188;p4"/>
            <p:cNvSpPr/>
            <p:nvPr/>
          </p:nvSpPr>
          <p:spPr>
            <a:xfrm>
              <a:off x="5195350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Portfolio Building</a:t>
              </a:r>
              <a:endParaRPr sz="1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" name="Google Shape;189;p4"/>
            <p:cNvSpPr txBox="1"/>
            <p:nvPr/>
          </p:nvSpPr>
          <p:spPr>
            <a:xfrm>
              <a:off x="5136681" y="1858770"/>
              <a:ext cx="2079600" cy="3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270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0" name="Google Shape;190;p4"/>
          <p:cNvSpPr txBox="1"/>
          <p:nvPr/>
        </p:nvSpPr>
        <p:spPr>
          <a:xfrm>
            <a:off x="7595375" y="1936525"/>
            <a:ext cx="1298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🎉</a:t>
            </a:r>
            <a:endParaRPr sz="11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i="1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CONSULTING</a:t>
            </a:r>
            <a:endParaRPr sz="1300" b="1" i="1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1" name="Google Shape;191;p4"/>
          <p:cNvSpPr txBox="1"/>
          <p:nvPr/>
        </p:nvSpPr>
        <p:spPr>
          <a:xfrm>
            <a:off x="867300" y="1143110"/>
            <a:ext cx="504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1" u="none" strike="noStrike" cap="none">
                <a:solidFill>
                  <a:srgbClr val="002571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We are bringing in more…</a:t>
            </a:r>
            <a:endParaRPr sz="1800" b="0" i="1" u="none" strike="noStrike" cap="none">
              <a:solidFill>
                <a:srgbClr val="002571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436200" y="1124558"/>
            <a:ext cx="4311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lang="en" sz="1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📢</a:t>
            </a:r>
            <a:endParaRPr sz="1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462497" y="2618375"/>
            <a:ext cx="32480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2571"/>
                </a:solidFill>
                <a:latin typeface="Cambria"/>
                <a:ea typeface="Cambria"/>
                <a:cs typeface="Cambria"/>
                <a:sym typeface="Cambria"/>
              </a:rPr>
              <a:t>PGCC Exclusive Workshops with MCO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257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4398377" y="2726106"/>
            <a:ext cx="406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2571"/>
                </a:solidFill>
                <a:latin typeface="Cambria"/>
                <a:ea typeface="Cambria"/>
                <a:cs typeface="Cambria"/>
                <a:sym typeface="Cambria"/>
              </a:rPr>
              <a:t>6 Pro Bono Projects from 4 different industries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1565014" y="3158436"/>
            <a:ext cx="24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2571"/>
                </a:solidFill>
                <a:latin typeface="Cambria"/>
                <a:ea typeface="Cambria"/>
                <a:cs typeface="Cambria"/>
                <a:sym typeface="Cambria"/>
              </a:rPr>
              <a:t>PGCC Exclusive Career Fair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 txBox="1"/>
          <p:nvPr/>
        </p:nvSpPr>
        <p:spPr>
          <a:xfrm>
            <a:off x="674729" y="3707198"/>
            <a:ext cx="1308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2571"/>
                </a:solidFill>
                <a:latin typeface="Cambria"/>
                <a:ea typeface="Cambria"/>
                <a:cs typeface="Cambria"/>
                <a:sym typeface="Cambria"/>
              </a:rPr>
              <a:t>Industry Dive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5421450" y="3200600"/>
            <a:ext cx="3402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2571"/>
                </a:solidFill>
                <a:latin typeface="Cambria"/>
                <a:ea typeface="Cambria"/>
                <a:cs typeface="Cambria"/>
                <a:sym typeface="Cambria"/>
              </a:rPr>
              <a:t>PGCC Casebook Writing Competition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 txBox="1"/>
          <p:nvPr/>
        </p:nvSpPr>
        <p:spPr>
          <a:xfrm>
            <a:off x="3325946" y="3767269"/>
            <a:ext cx="2095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2571"/>
                </a:solidFill>
                <a:latin typeface="Cambria"/>
                <a:ea typeface="Cambria"/>
                <a:cs typeface="Cambria"/>
                <a:sym typeface="Cambria"/>
              </a:rPr>
              <a:t>PYPC Case Competition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6859521" y="3810969"/>
            <a:ext cx="2095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solidFill>
                  <a:srgbClr val="002571"/>
                </a:solidFill>
                <a:latin typeface="Cambria"/>
                <a:ea typeface="Cambria"/>
                <a:cs typeface="Cambria"/>
                <a:sym typeface="Cambria"/>
              </a:rPr>
              <a:t>And much more!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>
            <a:spLocks noGrp="1"/>
          </p:cNvSpPr>
          <p:nvPr>
            <p:ph type="ctrTitle" idx="4294967295"/>
          </p:nvPr>
        </p:nvSpPr>
        <p:spPr>
          <a:xfrm>
            <a:off x="311701" y="478781"/>
            <a:ext cx="47442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icrosoft YaHei"/>
              <a:buNone/>
            </a:pPr>
            <a:r>
              <a:rPr lang="en" sz="2800" b="1" i="0" u="none" strike="noStrike" cap="none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Join us!</a:t>
            </a:r>
            <a:endParaRPr sz="2800" b="1" i="0" u="none" strike="noStrike" cap="none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5" name="Google Shape;20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9450" y="86325"/>
            <a:ext cx="2937000" cy="689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5"/>
          <p:cNvCxnSpPr/>
          <p:nvPr/>
        </p:nvCxnSpPr>
        <p:spPr>
          <a:xfrm>
            <a:off x="351325" y="1034050"/>
            <a:ext cx="86037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7" name="Google Shape;207;p5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6733" y="2881030"/>
            <a:ext cx="331934" cy="331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6121" y="3464808"/>
            <a:ext cx="332547" cy="3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5"/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6121" y="4028887"/>
            <a:ext cx="332546" cy="33254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5"/>
          <p:cNvSpPr txBox="1"/>
          <p:nvPr/>
        </p:nvSpPr>
        <p:spPr>
          <a:xfrm>
            <a:off x="6652321" y="2909365"/>
            <a:ext cx="1885800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200" b="0" i="0" u="none" strike="noStrike" cap="none">
                <a:solidFill>
                  <a:srgbClr val="002571"/>
                </a:solidFill>
                <a:latin typeface="Avenir"/>
                <a:ea typeface="Avenir"/>
                <a:cs typeface="Avenir"/>
                <a:sym typeface="Avenir"/>
              </a:rPr>
              <a:t>@upenn_pgcc</a:t>
            </a:r>
            <a:endParaRPr sz="1200" b="0" i="0" u="none" strike="noStrike" cap="none">
              <a:solidFill>
                <a:srgbClr val="0025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1" name="Google Shape;211;p5"/>
          <p:cNvSpPr txBox="1"/>
          <p:nvPr/>
        </p:nvSpPr>
        <p:spPr>
          <a:xfrm>
            <a:off x="6637902" y="3504138"/>
            <a:ext cx="2520300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200" b="0" i="0" u="none" strike="noStrike" cap="none">
                <a:solidFill>
                  <a:srgbClr val="002571"/>
                </a:solidFill>
                <a:latin typeface="Avenir"/>
                <a:ea typeface="Avenir"/>
                <a:cs typeface="Avenir"/>
                <a:sym typeface="Avenir"/>
              </a:rPr>
              <a:t>@PennGradConsulting</a:t>
            </a:r>
            <a:endParaRPr sz="1200" b="0" i="0" u="none" strike="noStrike" cap="none">
              <a:solidFill>
                <a:srgbClr val="0025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6637902" y="4055906"/>
            <a:ext cx="2600948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200" b="0" i="0" u="none" strike="noStrike" cap="none">
                <a:solidFill>
                  <a:srgbClr val="002571"/>
                </a:solidFill>
                <a:latin typeface="Avenir"/>
                <a:ea typeface="Avenir"/>
                <a:cs typeface="Avenir"/>
                <a:sym typeface="Avenir"/>
              </a:rPr>
              <a:t>@Penn Graduate Consulting Club</a:t>
            </a:r>
            <a:endParaRPr sz="900" b="0" i="0" u="none" strike="noStrike" cap="none">
              <a:solidFill>
                <a:srgbClr val="0025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"/>
          <p:cNvSpPr txBox="1"/>
          <p:nvPr/>
        </p:nvSpPr>
        <p:spPr>
          <a:xfrm>
            <a:off x="6637902" y="4498531"/>
            <a:ext cx="2520300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200" b="0" i="0" u="none" strike="noStrike" cap="none">
                <a:solidFill>
                  <a:srgbClr val="002571"/>
                </a:solidFill>
                <a:latin typeface="Avenir"/>
                <a:ea typeface="Avenir"/>
                <a:cs typeface="Avenir"/>
                <a:sym typeface="Avenir"/>
              </a:rPr>
              <a:t>pgcc.comm@gmail.com</a:t>
            </a:r>
            <a:endParaRPr sz="1200" b="0" i="0" u="none" strike="noStrike" cap="none">
              <a:solidFill>
                <a:srgbClr val="0025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14" name="Google Shape;214;p5"/>
          <p:cNvPicPr preferRelativeResize="0"/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6121" y="4498531"/>
            <a:ext cx="332547" cy="33254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"/>
          <p:cNvSpPr txBox="1"/>
          <p:nvPr/>
        </p:nvSpPr>
        <p:spPr>
          <a:xfrm>
            <a:off x="6013025" y="1428475"/>
            <a:ext cx="3469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https://www.penngradconsulting.com/#get-involved</a:t>
            </a:r>
            <a:endParaRPr sz="1000" b="0" i="0" u="none" strike="noStrike" cap="none">
              <a:solidFill>
                <a:srgbClr val="0025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6" name="Google Shape;216;p5"/>
          <p:cNvSpPr txBox="1"/>
          <p:nvPr/>
        </p:nvSpPr>
        <p:spPr>
          <a:xfrm>
            <a:off x="6338521" y="1162083"/>
            <a:ext cx="2937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 b="1" i="0" u="none" strike="noStrike" cap="none">
                <a:solidFill>
                  <a:srgbClr val="950219"/>
                </a:solidFill>
                <a:latin typeface="Avenir"/>
                <a:ea typeface="Avenir"/>
                <a:cs typeface="Avenir"/>
                <a:sym typeface="Avenir"/>
              </a:rPr>
              <a:t>Subscribe to the mailing list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5" descr="Graphical user interface, application, Teams&#10;&#10;Description automatically generated"/>
          <p:cNvPicPr preferRelativeResize="0"/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450" y="1801076"/>
            <a:ext cx="2715309" cy="80409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"/>
          <p:cNvSpPr txBox="1"/>
          <p:nvPr/>
        </p:nvSpPr>
        <p:spPr>
          <a:xfrm>
            <a:off x="255525" y="1162075"/>
            <a:ext cx="3756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" sz="1400" b="1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Join our Virtual </a:t>
            </a:r>
            <a:r>
              <a:rPr lang="en" sz="1400" b="1" i="0" u="none" strike="noStrike" cap="none">
                <a:solidFill>
                  <a:srgbClr val="00257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Kick-Off Event</a:t>
            </a:r>
            <a:r>
              <a:rPr lang="en" sz="1400" b="1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on August 3</a:t>
            </a:r>
            <a:r>
              <a:rPr lang="en" b="1">
                <a:highlight>
                  <a:schemeClr val="lt1"/>
                </a:highlight>
              </a:rPr>
              <a:t>0th from 6 - 7:00PM</a:t>
            </a: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highlight>
                <a:schemeClr val="lt1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highlight>
                <a:schemeClr val="lt1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highlight>
                <a:schemeClr val="lt1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highlight>
                <a:schemeClr val="lt1"/>
              </a:highlight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" sz="1400" b="1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RSVP </a:t>
            </a:r>
            <a:r>
              <a:rPr lang="en" b="1">
                <a:highlight>
                  <a:schemeClr val="lt1"/>
                </a:highlight>
              </a:rPr>
              <a:t>for</a:t>
            </a:r>
            <a:r>
              <a:rPr lang="en" sz="1400" b="1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1" i="0" u="none" strike="noStrike" cap="none">
                <a:solidFill>
                  <a:srgbClr val="00257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Happy Hour</a:t>
            </a:r>
            <a:r>
              <a:rPr lang="en" sz="1400" b="1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@ 7:30-</a:t>
            </a:r>
            <a:r>
              <a:rPr lang="en" b="1">
                <a:highlight>
                  <a:schemeClr val="lt1"/>
                </a:highlight>
              </a:rPr>
              <a:t>9:30</a:t>
            </a:r>
            <a:r>
              <a:rPr lang="en" sz="1400" b="1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PM immedi</a:t>
            </a:r>
            <a:r>
              <a:rPr lang="en" b="1">
                <a:highlight>
                  <a:schemeClr val="lt1"/>
                </a:highlight>
              </a:rPr>
              <a:t>ately after!</a:t>
            </a:r>
            <a:endParaRPr sz="1400" b="1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5"/>
          <p:cNvGrpSpPr/>
          <p:nvPr/>
        </p:nvGrpSpPr>
        <p:grpSpPr>
          <a:xfrm>
            <a:off x="255530" y="3527925"/>
            <a:ext cx="5433371" cy="1594500"/>
            <a:chOff x="255530" y="3527925"/>
            <a:chExt cx="5433371" cy="1594500"/>
          </a:xfrm>
        </p:grpSpPr>
        <p:sp>
          <p:nvSpPr>
            <p:cNvPr id="220" name="Google Shape;220;p5"/>
            <p:cNvSpPr txBox="1"/>
            <p:nvPr/>
          </p:nvSpPr>
          <p:spPr>
            <a:xfrm>
              <a:off x="255530" y="3604134"/>
              <a:ext cx="179781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⮚"/>
              </a:pPr>
              <a:r>
                <a:rPr lang="en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Check out our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" name="Google Shape;221;p5"/>
            <p:cNvGrpSpPr/>
            <p:nvPr/>
          </p:nvGrpSpPr>
          <p:grpSpPr>
            <a:xfrm>
              <a:off x="2052450" y="3527925"/>
              <a:ext cx="3636451" cy="1594500"/>
              <a:chOff x="2052450" y="3527925"/>
              <a:chExt cx="3636451" cy="1594500"/>
            </a:xfrm>
          </p:grpSpPr>
          <p:pic>
            <p:nvPicPr>
              <p:cNvPr id="222" name="Google Shape;222;p5"/>
              <p:cNvPicPr preferRelativeResize="0"/>
              <p:nvPr/>
            </p:nvPicPr>
            <p:blipFill rotWithShape="1">
              <a:blip r:embed="rId10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52450" y="3527925"/>
                <a:ext cx="3636451" cy="5417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3" name="Google Shape;223;p5"/>
              <p:cNvPicPr preferRelativeResize="0"/>
              <p:nvPr/>
            </p:nvPicPr>
            <p:blipFill rotWithShape="1">
              <a:blip r:embed="rId11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52450" y="4117450"/>
                <a:ext cx="3636451" cy="10049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4" name="Google Shape;224;p5"/>
          <p:cNvGrpSpPr/>
          <p:nvPr/>
        </p:nvGrpSpPr>
        <p:grpSpPr>
          <a:xfrm>
            <a:off x="3301328" y="1187155"/>
            <a:ext cx="3286336" cy="2292994"/>
            <a:chOff x="-5608537" y="2565999"/>
            <a:chExt cx="4710918" cy="3117176"/>
          </a:xfrm>
        </p:grpSpPr>
        <p:sp>
          <p:nvSpPr>
            <p:cNvPr id="225" name="Google Shape;225;p5"/>
            <p:cNvSpPr/>
            <p:nvPr/>
          </p:nvSpPr>
          <p:spPr>
            <a:xfrm>
              <a:off x="-4227378" y="2571804"/>
              <a:ext cx="1966200" cy="3034500"/>
            </a:xfrm>
            <a:prstGeom prst="rect">
              <a:avLst/>
            </a:prstGeom>
            <a:solidFill>
              <a:srgbClr val="76090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6" name="Google Shape;226;p5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-4048141" y="3474808"/>
              <a:ext cx="1590121" cy="15901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5"/>
            <p:cNvSpPr txBox="1"/>
            <p:nvPr/>
          </p:nvSpPr>
          <p:spPr>
            <a:xfrm>
              <a:off x="-5608537" y="5055575"/>
              <a:ext cx="4710900" cy="6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</a:rPr>
                <a:t>Landmark Americana</a:t>
              </a:r>
              <a:endParaRPr sz="900" b="1"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</a:rPr>
                <a:t>(3333 Market St)</a:t>
              </a:r>
              <a:endParaRPr sz="900" b="1">
                <a:solidFill>
                  <a:schemeClr val="lt1"/>
                </a:solidFill>
              </a:endParaRPr>
            </a:p>
          </p:txBody>
        </p:sp>
        <p:sp>
          <p:nvSpPr>
            <p:cNvPr id="228" name="Google Shape;228;p5"/>
            <p:cNvSpPr txBox="1"/>
            <p:nvPr/>
          </p:nvSpPr>
          <p:spPr>
            <a:xfrm>
              <a:off x="-5608520" y="2565999"/>
              <a:ext cx="4710900" cy="87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7:30-9:30PM</a:t>
              </a:r>
              <a:endParaRPr sz="1000"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</a:rPr>
                <a:t>RSVP!</a:t>
              </a:r>
              <a:endParaRPr sz="1000" b="1"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</a:rPr>
                <a:t>Scan to Register</a:t>
              </a:r>
              <a:endParaRPr sz="1000">
                <a:solidFill>
                  <a:schemeClr val="lt1"/>
                </a:solidFill>
              </a:endParaRPr>
            </a:p>
          </p:txBody>
        </p:sp>
        <p:pic>
          <p:nvPicPr>
            <p:cNvPr id="229" name="Google Shape;229;p5" descr="A red and blue invitation&#10;&#10;Description automatically generated"/>
            <p:cNvPicPr preferRelativeResize="0"/>
            <p:nvPr/>
          </p:nvPicPr>
          <p:blipFill rotWithShape="1">
            <a:blip r:embed="rId13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803102" y="2891355"/>
              <a:ext cx="227606" cy="227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0" name="Google Shape;230;p5"/>
          <p:cNvPicPr preferRelativeResize="0"/>
          <p:nvPr/>
        </p:nvPicPr>
        <p:blipFill rotWithShape="1">
          <a:blip r:embed="rId1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475" y="1801075"/>
            <a:ext cx="3735045" cy="493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7cbbcfe54_0_5"/>
          <p:cNvSpPr txBox="1">
            <a:spLocks noGrp="1"/>
          </p:cNvSpPr>
          <p:nvPr>
            <p:ph type="ctrTitle" idx="4294967295"/>
          </p:nvPr>
        </p:nvSpPr>
        <p:spPr>
          <a:xfrm>
            <a:off x="311701" y="478781"/>
            <a:ext cx="47442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icrosoft YaHei"/>
              <a:buNone/>
            </a:pPr>
            <a:r>
              <a:rPr lang="en" sz="2800" b="1" i="0" u="none" strike="noStrike" cap="none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PGCC Membership</a:t>
            </a:r>
            <a:endParaRPr sz="2800" b="1" i="0" u="none" strike="noStrike" cap="none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6" name="Google Shape;236;g277cbbcfe54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9450" y="86325"/>
            <a:ext cx="2937000" cy="689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g277cbbcfe54_0_5"/>
          <p:cNvCxnSpPr/>
          <p:nvPr/>
        </p:nvCxnSpPr>
        <p:spPr>
          <a:xfrm>
            <a:off x="351325" y="1034050"/>
            <a:ext cx="86037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8" name="Google Shape;238;g277cbbcfe54_0_5"/>
          <p:cNvSpPr txBox="1"/>
          <p:nvPr/>
        </p:nvSpPr>
        <p:spPr>
          <a:xfrm>
            <a:off x="255525" y="1162075"/>
            <a:ext cx="8603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Scan the QR code to become a member now! This membership guarantees you access to exclusive members-only events and is also mandatory for pro bono project applications.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277cbbcfe54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2263" y="1946400"/>
            <a:ext cx="2361825" cy="23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主题3">
  <a:themeElements>
    <a:clrScheme name="气流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On-screen Show (16:9)</PresentationFormat>
  <Paragraphs>75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5" baseType="lpstr">
      <vt:lpstr>EB Garamond ExtraBold</vt:lpstr>
      <vt:lpstr>Merriweather</vt:lpstr>
      <vt:lpstr>Calibri</vt:lpstr>
      <vt:lpstr>Roboto Medium</vt:lpstr>
      <vt:lpstr>Roboto</vt:lpstr>
      <vt:lpstr>Microsoft YaHei</vt:lpstr>
      <vt:lpstr>Microsoft YaHei</vt:lpstr>
      <vt:lpstr>Noto Sans Symbols</vt:lpstr>
      <vt:lpstr>Roboto Thin</vt:lpstr>
      <vt:lpstr>Montserrat</vt:lpstr>
      <vt:lpstr>Impact</vt:lpstr>
      <vt:lpstr>Cambria</vt:lpstr>
      <vt:lpstr>Georgia</vt:lpstr>
      <vt:lpstr>Montserrat SemiBold</vt:lpstr>
      <vt:lpstr>Arial</vt:lpstr>
      <vt:lpstr>Spectral SemiBold</vt:lpstr>
      <vt:lpstr>Avenir</vt:lpstr>
      <vt:lpstr>主题3</vt:lpstr>
      <vt:lpstr>Simple Light</vt:lpstr>
      <vt:lpstr> Penn Graduate Consulting Club     </vt:lpstr>
      <vt:lpstr>Who are we?</vt:lpstr>
      <vt:lpstr>PGCC supports you through every step toward consulting</vt:lpstr>
      <vt:lpstr>This year!!</vt:lpstr>
      <vt:lpstr>Join us!</vt:lpstr>
      <vt:lpstr>PGCC Membership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Candace Cain</cp:lastModifiedBy>
  <cp:revision>1</cp:revision>
  <dcterms:modified xsi:type="dcterms:W3CDTF">2024-08-13T19:55:44Z</dcterms:modified>
</cp:coreProperties>
</file>