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785" r:id="rId2"/>
    <p:sldId id="844" r:id="rId3"/>
    <p:sldId id="946" r:id="rId4"/>
    <p:sldId id="945" r:id="rId5"/>
    <p:sldId id="944" r:id="rId6"/>
    <p:sldId id="925" r:id="rId7"/>
    <p:sldId id="947" r:id="rId8"/>
    <p:sldId id="948" r:id="rId9"/>
    <p:sldId id="922" r:id="rId10"/>
    <p:sldId id="923" r:id="rId11"/>
    <p:sldId id="917" r:id="rId12"/>
    <p:sldId id="950" r:id="rId13"/>
    <p:sldId id="918" r:id="rId14"/>
    <p:sldId id="921" r:id="rId15"/>
    <p:sldId id="951" r:id="rId16"/>
    <p:sldId id="952" r:id="rId17"/>
    <p:sldId id="924" r:id="rId18"/>
    <p:sldId id="953" r:id="rId19"/>
    <p:sldId id="919" r:id="rId20"/>
    <p:sldId id="954" r:id="rId21"/>
    <p:sldId id="949" r:id="rId22"/>
    <p:sldId id="955" r:id="rId23"/>
    <p:sldId id="957" r:id="rId24"/>
    <p:sldId id="926" r:id="rId25"/>
    <p:sldId id="835" r:id="rId26"/>
  </p:sldIdLst>
  <p:sldSz cx="10287000" cy="6858000" type="35mm"/>
  <p:notesSz cx="9601200" cy="7315200"/>
  <p:defaultTextStyle>
    <a:defPPr>
      <a:defRPr lang="en-US"/>
    </a:defPPr>
    <a:lvl1pPr algn="l" rtl="0" eaLnBrk="0" fontAlgn="base" hangingPunct="0">
      <a:spcBef>
        <a:spcPct val="0"/>
      </a:spcBef>
      <a:spcAft>
        <a:spcPct val="0"/>
      </a:spcAft>
      <a:defRPr sz="1400" kern="1200">
        <a:solidFill>
          <a:schemeClr val="tx2"/>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2"/>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2"/>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2"/>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2"/>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305" userDrawn="1">
          <p15:clr>
            <a:srgbClr val="A4A3A4"/>
          </p15:clr>
        </p15:guide>
        <p15:guide id="2" pos="302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6971DA-12E3-5B87-0968-A6BF903A3B4E}" name="Kuklinski, Jennifer" initials="KJ" userId="S::jkuklins@pennmedicine.upenn.edu::1cc79b13-9bc3-42bd-9986-cec08088401e"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EF"/>
    <a:srgbClr val="011893"/>
    <a:srgbClr val="43743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29" autoAdjust="0"/>
    <p:restoredTop sz="94626" autoAdjust="0"/>
  </p:normalViewPr>
  <p:slideViewPr>
    <p:cSldViewPr snapToGrid="0" showGuides="1">
      <p:cViewPr varScale="1">
        <p:scale>
          <a:sx n="106" d="100"/>
          <a:sy n="106" d="100"/>
        </p:scale>
        <p:origin x="876" y="114"/>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3154" y="58"/>
      </p:cViewPr>
      <p:guideLst>
        <p:guide orient="horz" pos="2305"/>
        <p:guide pos="3024"/>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9135F-C926-419E-B3E2-2C3C85F55BA3}" type="doc">
      <dgm:prSet loTypeId="urn:microsoft.com/office/officeart/2005/8/layout/vList3" loCatId="picture" qsTypeId="urn:microsoft.com/office/officeart/2005/8/quickstyle/3d3" qsCatId="3D" csTypeId="urn:microsoft.com/office/officeart/2005/8/colors/accent1_2" csCatId="accent1" phldr="1"/>
      <dgm:spPr/>
    </dgm:pt>
    <dgm:pt modelId="{DF2821D8-C0A8-47D2-9E2D-BAEBA3C87EBC}">
      <dgm:prSet phldrT="[Text]" custT="1"/>
      <dgm:spPr>
        <a:solidFill>
          <a:srgbClr val="002060"/>
        </a:solidFill>
      </dgm:spPr>
      <dgm:t>
        <a:bodyPr/>
        <a:lstStyle/>
        <a:p>
          <a:r>
            <a:rPr lang="en-US" sz="2000" b="1" i="0" dirty="0"/>
            <a:t>Nicole Robles-Matos, PhD</a:t>
          </a:r>
        </a:p>
        <a:p>
          <a:r>
            <a:rPr lang="en-US" sz="1800" b="1" i="0" dirty="0"/>
            <a:t>Toxicologist</a:t>
          </a:r>
        </a:p>
        <a:p>
          <a:r>
            <a:rPr lang="en-US" sz="1800" b="1" i="0" dirty="0"/>
            <a:t>US EPA</a:t>
          </a:r>
        </a:p>
      </dgm:t>
    </dgm:pt>
    <dgm:pt modelId="{B95A7646-2CA7-462E-AF25-4BDABE5F7272}" type="parTrans" cxnId="{080990D2-E759-412F-B274-A262BADB943C}">
      <dgm:prSet/>
      <dgm:spPr/>
      <dgm:t>
        <a:bodyPr/>
        <a:lstStyle/>
        <a:p>
          <a:endParaRPr lang="en-US"/>
        </a:p>
      </dgm:t>
    </dgm:pt>
    <dgm:pt modelId="{0C8B41FD-4034-47C6-AC97-75257926DFE2}" type="sibTrans" cxnId="{080990D2-E759-412F-B274-A262BADB943C}">
      <dgm:prSet/>
      <dgm:spPr/>
      <dgm:t>
        <a:bodyPr/>
        <a:lstStyle/>
        <a:p>
          <a:endParaRPr lang="en-US"/>
        </a:p>
      </dgm:t>
    </dgm:pt>
    <dgm:pt modelId="{1044B71B-FAA6-4056-A8C9-FB3942E5F525}">
      <dgm:prSet phldrT="[Text]" custT="1"/>
      <dgm:spPr>
        <a:solidFill>
          <a:srgbClr val="002060"/>
        </a:solidFill>
      </dgm:spPr>
      <dgm:t>
        <a:bodyPr/>
        <a:lstStyle/>
        <a:p>
          <a:endParaRPr lang="en-US" sz="2000" b="1" dirty="0"/>
        </a:p>
        <a:p>
          <a:r>
            <a:rPr lang="en-US" sz="2000" b="1" dirty="0"/>
            <a:t>Jessica Murray, PhD</a:t>
          </a:r>
        </a:p>
        <a:p>
          <a:r>
            <a:rPr lang="en-US" sz="1800" b="1" dirty="0"/>
            <a:t>PI Inhalation Toxicology</a:t>
          </a:r>
        </a:p>
        <a:p>
          <a:r>
            <a:rPr lang="en-US" sz="1800" b="1" dirty="0"/>
            <a:t>US EPA</a:t>
          </a:r>
        </a:p>
        <a:p>
          <a:endParaRPr lang="en-US" sz="2000" b="1" dirty="0"/>
        </a:p>
      </dgm:t>
    </dgm:pt>
    <dgm:pt modelId="{4E591EFA-6AAA-4982-A0C4-5DB1CA67F9E9}" type="parTrans" cxnId="{E99E6F09-A985-4D19-98BA-09477C95C1DD}">
      <dgm:prSet/>
      <dgm:spPr/>
      <dgm:t>
        <a:bodyPr/>
        <a:lstStyle/>
        <a:p>
          <a:endParaRPr lang="en-US"/>
        </a:p>
      </dgm:t>
    </dgm:pt>
    <dgm:pt modelId="{B05AE7A3-6630-47A7-A281-01F94F32355D}" type="sibTrans" cxnId="{E99E6F09-A985-4D19-98BA-09477C95C1DD}">
      <dgm:prSet/>
      <dgm:spPr/>
      <dgm:t>
        <a:bodyPr/>
        <a:lstStyle/>
        <a:p>
          <a:endParaRPr lang="en-US"/>
        </a:p>
      </dgm:t>
    </dgm:pt>
    <dgm:pt modelId="{A5513392-D053-4E61-BDED-2F5913ADB126}">
      <dgm:prSet phldrT="[Text]" custT="1"/>
      <dgm:spPr>
        <a:solidFill>
          <a:srgbClr val="002060"/>
        </a:solidFill>
      </dgm:spPr>
      <dgm:t>
        <a:bodyPr/>
        <a:lstStyle/>
        <a:p>
          <a:pPr algn="ctr"/>
          <a:r>
            <a:rPr lang="en-US" sz="2000" b="1" i="0" dirty="0"/>
            <a:t>Isabelle Lee, PhD</a:t>
          </a:r>
        </a:p>
        <a:p>
          <a:pPr algn="ctr"/>
          <a:r>
            <a:rPr lang="en-US" sz="1800" b="1" i="0" dirty="0"/>
            <a:t>Senior Scientist      </a:t>
          </a:r>
        </a:p>
        <a:p>
          <a:pPr algn="ctr"/>
          <a:r>
            <a:rPr lang="en-US" sz="1800" b="1" i="0" dirty="0"/>
            <a:t>      Research Institute for Fragrance Materials</a:t>
          </a:r>
          <a:endParaRPr lang="en-US" sz="1800" dirty="0"/>
        </a:p>
      </dgm:t>
    </dgm:pt>
    <dgm:pt modelId="{91418D1C-048B-4462-BF22-8BD18B6309AF}" type="parTrans" cxnId="{9E71B9A2-9357-49AE-8F61-DE3850F8B088}">
      <dgm:prSet/>
      <dgm:spPr/>
      <dgm:t>
        <a:bodyPr/>
        <a:lstStyle/>
        <a:p>
          <a:endParaRPr lang="en-US"/>
        </a:p>
      </dgm:t>
    </dgm:pt>
    <dgm:pt modelId="{A805011E-D7A3-49F4-9A71-AB62DBCDDCE9}" type="sibTrans" cxnId="{9E71B9A2-9357-49AE-8F61-DE3850F8B088}">
      <dgm:prSet/>
      <dgm:spPr/>
      <dgm:t>
        <a:bodyPr/>
        <a:lstStyle/>
        <a:p>
          <a:endParaRPr lang="en-US"/>
        </a:p>
      </dgm:t>
    </dgm:pt>
    <dgm:pt modelId="{D600A55C-7A4A-40A7-BD9C-2069EEE73F78}" type="pres">
      <dgm:prSet presAssocID="{1DB9135F-C926-419E-B3E2-2C3C85F55BA3}" presName="linearFlow" presStyleCnt="0">
        <dgm:presLayoutVars>
          <dgm:dir/>
          <dgm:resizeHandles val="exact"/>
        </dgm:presLayoutVars>
      </dgm:prSet>
      <dgm:spPr/>
    </dgm:pt>
    <dgm:pt modelId="{29C0385A-2FF5-4DCD-986E-3E23BB661D0E}" type="pres">
      <dgm:prSet presAssocID="{DF2821D8-C0A8-47D2-9E2D-BAEBA3C87EBC}" presName="composite" presStyleCnt="0"/>
      <dgm:spPr/>
    </dgm:pt>
    <dgm:pt modelId="{5325C480-A59F-4A7A-957D-54B848DACF49}" type="pres">
      <dgm:prSet presAssocID="{DF2821D8-C0A8-47D2-9E2D-BAEBA3C87EBC}" presName="imgShp" presStyleLbl="fgImgPlace1" presStyleIdx="0" presStyleCnt="3" custScaleX="129011" custScaleY="136735" custLinFactNeighborX="-2004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00CBBA1-02E1-406C-9490-9A3F534C5FC6}" type="pres">
      <dgm:prSet presAssocID="{DF2821D8-C0A8-47D2-9E2D-BAEBA3C87EBC}" presName="txShp" presStyleLbl="node1" presStyleIdx="0" presStyleCnt="3" custScaleX="101295" custScaleY="124571" custLinFactNeighborX="-11637" custLinFactNeighborY="3632">
        <dgm:presLayoutVars>
          <dgm:bulletEnabled val="1"/>
        </dgm:presLayoutVars>
      </dgm:prSet>
      <dgm:spPr/>
    </dgm:pt>
    <dgm:pt modelId="{4721CE53-7FFE-4D26-B319-EED16445492B}" type="pres">
      <dgm:prSet presAssocID="{0C8B41FD-4034-47C6-AC97-75257926DFE2}" presName="spacing" presStyleCnt="0"/>
      <dgm:spPr/>
    </dgm:pt>
    <dgm:pt modelId="{69666DDA-B325-4C46-921B-927A232F00C0}" type="pres">
      <dgm:prSet presAssocID="{A5513392-D053-4E61-BDED-2F5913ADB126}" presName="composite" presStyleCnt="0"/>
      <dgm:spPr/>
    </dgm:pt>
    <dgm:pt modelId="{D331F6CD-C3B6-498F-B818-E4373224ADBA}" type="pres">
      <dgm:prSet presAssocID="{A5513392-D053-4E61-BDED-2F5913ADB126}" presName="imgShp" presStyleLbl="fgImgPlace1" presStyleIdx="1" presStyleCnt="3" custScaleX="133844" custScaleY="137123" custLinFactNeighborX="-20041"/>
      <dgm:spPr>
        <a:blipFill>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dgm:spPr>
    </dgm:pt>
    <dgm:pt modelId="{15BE0388-736D-4464-BE2A-F7362E6FF797}" type="pres">
      <dgm:prSet presAssocID="{A5513392-D053-4E61-BDED-2F5913ADB126}" presName="txShp" presStyleLbl="node1" presStyleIdx="1" presStyleCnt="3" custScaleX="101295" custScaleY="124571" custLinFactNeighborX="-11935" custLinFactNeighborY="1211">
        <dgm:presLayoutVars>
          <dgm:bulletEnabled val="1"/>
        </dgm:presLayoutVars>
      </dgm:prSet>
      <dgm:spPr/>
    </dgm:pt>
    <dgm:pt modelId="{A3C03099-1CFB-488A-96FF-42DCCE90F972}" type="pres">
      <dgm:prSet presAssocID="{A805011E-D7A3-49F4-9A71-AB62DBCDDCE9}" presName="spacing" presStyleCnt="0"/>
      <dgm:spPr/>
    </dgm:pt>
    <dgm:pt modelId="{27BC61C7-15DD-45FF-9D3C-19856CB62597}" type="pres">
      <dgm:prSet presAssocID="{1044B71B-FAA6-4056-A8C9-FB3942E5F525}" presName="composite" presStyleCnt="0"/>
      <dgm:spPr/>
    </dgm:pt>
    <dgm:pt modelId="{0A02260B-6188-4764-AA6D-DFB639B41337}" type="pres">
      <dgm:prSet presAssocID="{1044B71B-FAA6-4056-A8C9-FB3942E5F525}" presName="imgShp" presStyleLbl="fgImgPlace1" presStyleIdx="2" presStyleCnt="3" custScaleX="137465" custScaleY="137530" custLinFactNeighborX="-10889" custLinFactNeighborY="-5125"/>
      <dgm:spPr>
        <a:blipFill>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dgm:spPr>
    </dgm:pt>
    <dgm:pt modelId="{BF5FDE4B-51F3-4D54-AFB3-B0ED40E6FF83}" type="pres">
      <dgm:prSet presAssocID="{1044B71B-FAA6-4056-A8C9-FB3942E5F525}" presName="txShp" presStyleLbl="node1" presStyleIdx="2" presStyleCnt="3" custScaleX="101295" custScaleY="124571" custLinFactNeighborX="-12084" custLinFactNeighborY="1089">
        <dgm:presLayoutVars>
          <dgm:bulletEnabled val="1"/>
        </dgm:presLayoutVars>
      </dgm:prSet>
      <dgm:spPr/>
    </dgm:pt>
  </dgm:ptLst>
  <dgm:cxnLst>
    <dgm:cxn modelId="{E99E6F09-A985-4D19-98BA-09477C95C1DD}" srcId="{1DB9135F-C926-419E-B3E2-2C3C85F55BA3}" destId="{1044B71B-FAA6-4056-A8C9-FB3942E5F525}" srcOrd="2" destOrd="0" parTransId="{4E591EFA-6AAA-4982-A0C4-5DB1CA67F9E9}" sibTransId="{B05AE7A3-6630-47A7-A281-01F94F32355D}"/>
    <dgm:cxn modelId="{9FFE381D-CDFE-4883-90BD-FDE39EC9BEB0}" type="presOf" srcId="{1044B71B-FAA6-4056-A8C9-FB3942E5F525}" destId="{BF5FDE4B-51F3-4D54-AFB3-B0ED40E6FF83}" srcOrd="0" destOrd="0" presId="urn:microsoft.com/office/officeart/2005/8/layout/vList3"/>
    <dgm:cxn modelId="{F5AE8156-4EAF-46BA-A21B-A2C307E38FF3}" type="presOf" srcId="{1DB9135F-C926-419E-B3E2-2C3C85F55BA3}" destId="{D600A55C-7A4A-40A7-BD9C-2069EEE73F78}" srcOrd="0" destOrd="0" presId="urn:microsoft.com/office/officeart/2005/8/layout/vList3"/>
    <dgm:cxn modelId="{9E71B9A2-9357-49AE-8F61-DE3850F8B088}" srcId="{1DB9135F-C926-419E-B3E2-2C3C85F55BA3}" destId="{A5513392-D053-4E61-BDED-2F5913ADB126}" srcOrd="1" destOrd="0" parTransId="{91418D1C-048B-4462-BF22-8BD18B6309AF}" sibTransId="{A805011E-D7A3-49F4-9A71-AB62DBCDDCE9}"/>
    <dgm:cxn modelId="{080990D2-E759-412F-B274-A262BADB943C}" srcId="{1DB9135F-C926-419E-B3E2-2C3C85F55BA3}" destId="{DF2821D8-C0A8-47D2-9E2D-BAEBA3C87EBC}" srcOrd="0" destOrd="0" parTransId="{B95A7646-2CA7-462E-AF25-4BDABE5F7272}" sibTransId="{0C8B41FD-4034-47C6-AC97-75257926DFE2}"/>
    <dgm:cxn modelId="{E187B4EA-0124-41A9-9976-DCF7C16E07FC}" type="presOf" srcId="{A5513392-D053-4E61-BDED-2F5913ADB126}" destId="{15BE0388-736D-4464-BE2A-F7362E6FF797}" srcOrd="0" destOrd="0" presId="urn:microsoft.com/office/officeart/2005/8/layout/vList3"/>
    <dgm:cxn modelId="{0790B1F6-8F57-47D1-AF54-1E1FAB2400DA}" type="presOf" srcId="{DF2821D8-C0A8-47D2-9E2D-BAEBA3C87EBC}" destId="{B00CBBA1-02E1-406C-9490-9A3F534C5FC6}" srcOrd="0" destOrd="0" presId="urn:microsoft.com/office/officeart/2005/8/layout/vList3"/>
    <dgm:cxn modelId="{6CF3FFF1-A796-442E-B8D7-DA24C4CBB7D3}" type="presParOf" srcId="{D600A55C-7A4A-40A7-BD9C-2069EEE73F78}" destId="{29C0385A-2FF5-4DCD-986E-3E23BB661D0E}" srcOrd="0" destOrd="0" presId="urn:microsoft.com/office/officeart/2005/8/layout/vList3"/>
    <dgm:cxn modelId="{639D3924-EA5F-44BD-9BCA-759CFEB48C97}" type="presParOf" srcId="{29C0385A-2FF5-4DCD-986E-3E23BB661D0E}" destId="{5325C480-A59F-4A7A-957D-54B848DACF49}" srcOrd="0" destOrd="0" presId="urn:microsoft.com/office/officeart/2005/8/layout/vList3"/>
    <dgm:cxn modelId="{E943D056-1D27-4F82-BF4A-0FB6390BC76A}" type="presParOf" srcId="{29C0385A-2FF5-4DCD-986E-3E23BB661D0E}" destId="{B00CBBA1-02E1-406C-9490-9A3F534C5FC6}" srcOrd="1" destOrd="0" presId="urn:microsoft.com/office/officeart/2005/8/layout/vList3"/>
    <dgm:cxn modelId="{390E08E1-4D84-4234-9FDB-FD63C7173922}" type="presParOf" srcId="{D600A55C-7A4A-40A7-BD9C-2069EEE73F78}" destId="{4721CE53-7FFE-4D26-B319-EED16445492B}" srcOrd="1" destOrd="0" presId="urn:microsoft.com/office/officeart/2005/8/layout/vList3"/>
    <dgm:cxn modelId="{016C5A35-A8C8-43FF-B06C-41E25F141985}" type="presParOf" srcId="{D600A55C-7A4A-40A7-BD9C-2069EEE73F78}" destId="{69666DDA-B325-4C46-921B-927A232F00C0}" srcOrd="2" destOrd="0" presId="urn:microsoft.com/office/officeart/2005/8/layout/vList3"/>
    <dgm:cxn modelId="{26C02A75-C035-4A77-A6A6-0E1BF92A3E5E}" type="presParOf" srcId="{69666DDA-B325-4C46-921B-927A232F00C0}" destId="{D331F6CD-C3B6-498F-B818-E4373224ADBA}" srcOrd="0" destOrd="0" presId="urn:microsoft.com/office/officeart/2005/8/layout/vList3"/>
    <dgm:cxn modelId="{0DA74F10-CD7F-4D03-BEE3-91FE3CF455E1}" type="presParOf" srcId="{69666DDA-B325-4C46-921B-927A232F00C0}" destId="{15BE0388-736D-4464-BE2A-F7362E6FF797}" srcOrd="1" destOrd="0" presId="urn:microsoft.com/office/officeart/2005/8/layout/vList3"/>
    <dgm:cxn modelId="{8618FCAF-5C5D-487F-8D8E-9DC65ADCE846}" type="presParOf" srcId="{D600A55C-7A4A-40A7-BD9C-2069EEE73F78}" destId="{A3C03099-1CFB-488A-96FF-42DCCE90F972}" srcOrd="3" destOrd="0" presId="urn:microsoft.com/office/officeart/2005/8/layout/vList3"/>
    <dgm:cxn modelId="{EB792715-4B31-4E72-961A-A3C5E13F6A70}" type="presParOf" srcId="{D600A55C-7A4A-40A7-BD9C-2069EEE73F78}" destId="{27BC61C7-15DD-45FF-9D3C-19856CB62597}" srcOrd="4" destOrd="0" presId="urn:microsoft.com/office/officeart/2005/8/layout/vList3"/>
    <dgm:cxn modelId="{3592B145-D14B-46FE-8ACD-8D70D76FD674}" type="presParOf" srcId="{27BC61C7-15DD-45FF-9D3C-19856CB62597}" destId="{0A02260B-6188-4764-AA6D-DFB639B41337}" srcOrd="0" destOrd="0" presId="urn:microsoft.com/office/officeart/2005/8/layout/vList3"/>
    <dgm:cxn modelId="{ECA9B712-AE5E-4B97-9818-CA9E4A96BCA8}" type="presParOf" srcId="{27BC61C7-15DD-45FF-9D3C-19856CB62597}" destId="{BF5FDE4B-51F3-4D54-AFB3-B0ED40E6FF8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CBBA1-02E1-406C-9490-9A3F534C5FC6}">
      <dsp:nvSpPr>
        <dsp:cNvPr id="0" name=""/>
        <dsp:cNvSpPr/>
      </dsp:nvSpPr>
      <dsp:spPr>
        <a:xfrm rot="10800000">
          <a:off x="890677" y="90890"/>
          <a:ext cx="4774940" cy="1149749"/>
        </a:xfrm>
        <a:prstGeom prst="homePlat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700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Nicole Robles-Matos, PhD</a:t>
          </a:r>
        </a:p>
        <a:p>
          <a:pPr marL="0" lvl="0" indent="0" algn="ctr" defTabSz="889000">
            <a:lnSpc>
              <a:spcPct val="90000"/>
            </a:lnSpc>
            <a:spcBef>
              <a:spcPct val="0"/>
            </a:spcBef>
            <a:spcAft>
              <a:spcPct val="35000"/>
            </a:spcAft>
            <a:buNone/>
          </a:pPr>
          <a:r>
            <a:rPr lang="en-US" sz="1800" b="1" i="0" kern="1200" dirty="0"/>
            <a:t>Toxicologist</a:t>
          </a:r>
        </a:p>
        <a:p>
          <a:pPr marL="0" lvl="0" indent="0" algn="ctr" defTabSz="889000">
            <a:lnSpc>
              <a:spcPct val="90000"/>
            </a:lnSpc>
            <a:spcBef>
              <a:spcPct val="0"/>
            </a:spcBef>
            <a:spcAft>
              <a:spcPct val="35000"/>
            </a:spcAft>
            <a:buNone/>
          </a:pPr>
          <a:r>
            <a:rPr lang="en-US" sz="1800" b="1" i="0" kern="1200" dirty="0"/>
            <a:t>US EPA</a:t>
          </a:r>
        </a:p>
      </dsp:txBody>
      <dsp:txXfrm rot="10800000">
        <a:off x="1178114" y="90890"/>
        <a:ext cx="4487503" cy="1149749"/>
      </dsp:txXfrm>
    </dsp:sp>
    <dsp:sp modelId="{5325C480-A59F-4A7A-957D-54B848DACF49}">
      <dsp:nvSpPr>
        <dsp:cNvPr id="0" name=""/>
        <dsp:cNvSpPr/>
      </dsp:nvSpPr>
      <dsp:spPr>
        <a:xfrm>
          <a:off x="689419" y="1233"/>
          <a:ext cx="1190728" cy="12620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5BE0388-736D-4464-BE2A-F7362E6FF797}">
      <dsp:nvSpPr>
        <dsp:cNvPr id="0" name=""/>
        <dsp:cNvSpPr/>
      </dsp:nvSpPr>
      <dsp:spPr>
        <a:xfrm rot="10800000">
          <a:off x="887781" y="1607867"/>
          <a:ext cx="4774940" cy="1149749"/>
        </a:xfrm>
        <a:prstGeom prst="homePlat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700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Isabelle Lee, PhD</a:t>
          </a:r>
        </a:p>
        <a:p>
          <a:pPr marL="0" lvl="0" indent="0" algn="ctr" defTabSz="889000">
            <a:lnSpc>
              <a:spcPct val="90000"/>
            </a:lnSpc>
            <a:spcBef>
              <a:spcPct val="0"/>
            </a:spcBef>
            <a:spcAft>
              <a:spcPct val="35000"/>
            </a:spcAft>
            <a:buNone/>
          </a:pPr>
          <a:r>
            <a:rPr lang="en-US" sz="1800" b="1" i="0" kern="1200" dirty="0"/>
            <a:t>Senior Scientist      </a:t>
          </a:r>
        </a:p>
        <a:p>
          <a:pPr marL="0" lvl="0" indent="0" algn="ctr" defTabSz="889000">
            <a:lnSpc>
              <a:spcPct val="90000"/>
            </a:lnSpc>
            <a:spcBef>
              <a:spcPct val="0"/>
            </a:spcBef>
            <a:spcAft>
              <a:spcPct val="35000"/>
            </a:spcAft>
            <a:buNone/>
          </a:pPr>
          <a:r>
            <a:rPr lang="en-US" sz="1800" b="1" i="0" kern="1200" dirty="0"/>
            <a:t>      Research Institute for Fragrance Materials</a:t>
          </a:r>
          <a:endParaRPr lang="en-US" sz="1800" kern="1200" dirty="0"/>
        </a:p>
      </dsp:txBody>
      <dsp:txXfrm rot="10800000">
        <a:off x="1175218" y="1607867"/>
        <a:ext cx="4487503" cy="1149749"/>
      </dsp:txXfrm>
    </dsp:sp>
    <dsp:sp modelId="{D331F6CD-C3B6-498F-B818-E4373224ADBA}">
      <dsp:nvSpPr>
        <dsp:cNvPr id="0" name=""/>
        <dsp:cNvSpPr/>
      </dsp:nvSpPr>
      <dsp:spPr>
        <a:xfrm>
          <a:off x="678267" y="1538765"/>
          <a:ext cx="1235335" cy="1265600"/>
        </a:xfrm>
        <a:prstGeom prst="ellipse">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F5FDE4B-51F3-4D54-AFB3-B0ED40E6FF83}">
      <dsp:nvSpPr>
        <dsp:cNvPr id="0" name=""/>
        <dsp:cNvSpPr/>
      </dsp:nvSpPr>
      <dsp:spPr>
        <a:xfrm rot="10800000">
          <a:off x="889112" y="3149732"/>
          <a:ext cx="4774940" cy="1149749"/>
        </a:xfrm>
        <a:prstGeom prst="homePlat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7003" tIns="76200" rIns="14224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2000" b="1" kern="1200" dirty="0"/>
            <a:t>Jessica Murray, PhD</a:t>
          </a:r>
        </a:p>
        <a:p>
          <a:pPr marL="0" lvl="0" indent="0" algn="ctr" defTabSz="889000">
            <a:lnSpc>
              <a:spcPct val="90000"/>
            </a:lnSpc>
            <a:spcBef>
              <a:spcPct val="0"/>
            </a:spcBef>
            <a:spcAft>
              <a:spcPct val="35000"/>
            </a:spcAft>
            <a:buNone/>
          </a:pPr>
          <a:r>
            <a:rPr lang="en-US" sz="1800" b="1" kern="1200" dirty="0"/>
            <a:t>PI Inhalation Toxicology</a:t>
          </a:r>
        </a:p>
        <a:p>
          <a:pPr marL="0" lvl="0" indent="0" algn="ctr" defTabSz="889000">
            <a:lnSpc>
              <a:spcPct val="90000"/>
            </a:lnSpc>
            <a:spcBef>
              <a:spcPct val="0"/>
            </a:spcBef>
            <a:spcAft>
              <a:spcPct val="35000"/>
            </a:spcAft>
            <a:buNone/>
          </a:pPr>
          <a:r>
            <a:rPr lang="en-US" sz="1800" b="1" kern="1200" dirty="0"/>
            <a:t>US EPA</a:t>
          </a:r>
        </a:p>
        <a:p>
          <a:pPr marL="0" lvl="0" indent="0" algn="ctr" defTabSz="889000">
            <a:lnSpc>
              <a:spcPct val="90000"/>
            </a:lnSpc>
            <a:spcBef>
              <a:spcPct val="0"/>
            </a:spcBef>
            <a:spcAft>
              <a:spcPct val="35000"/>
            </a:spcAft>
            <a:buNone/>
          </a:pPr>
          <a:endParaRPr lang="en-US" sz="2000" b="1" kern="1200" dirty="0"/>
        </a:p>
      </dsp:txBody>
      <dsp:txXfrm rot="10800000">
        <a:off x="1176549" y="3149732"/>
        <a:ext cx="4487503" cy="1149749"/>
      </dsp:txXfrm>
    </dsp:sp>
    <dsp:sp modelId="{0A02260B-6188-4764-AA6D-DFB639B41337}">
      <dsp:nvSpPr>
        <dsp:cNvPr id="0" name=""/>
        <dsp:cNvSpPr/>
      </dsp:nvSpPr>
      <dsp:spPr>
        <a:xfrm>
          <a:off x="754382" y="3032575"/>
          <a:ext cx="1268756" cy="1269356"/>
        </a:xfrm>
        <a:prstGeom prst="ellipse">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8DFE6A4-C966-B7E1-FEF6-B9DA10E3A1C0}"/>
              </a:ext>
            </a:extLst>
          </p:cNvPr>
          <p:cNvSpPr>
            <a:spLocks noGrp="1" noChangeArrowheads="1"/>
          </p:cNvSpPr>
          <p:nvPr>
            <p:ph type="hdr" sz="quarter"/>
          </p:nvPr>
        </p:nvSpPr>
        <p:spPr bwMode="auto">
          <a:xfrm>
            <a:off x="1" y="1242"/>
            <a:ext cx="4159872" cy="363650"/>
          </a:xfrm>
          <a:prstGeom prst="rect">
            <a:avLst/>
          </a:prstGeom>
          <a:noFill/>
          <a:ln>
            <a:noFill/>
          </a:ln>
          <a:effectLst/>
        </p:spPr>
        <p:txBody>
          <a:bodyPr vert="horz" wrap="square" lIns="19410" tIns="0" rIns="19410" bIns="0" numCol="1" anchor="t" anchorCtr="0" compatLnSpc="1">
            <a:prstTxWarp prst="textNoShape">
              <a:avLst/>
            </a:prstTxWarp>
          </a:bodyPr>
          <a:lstStyle>
            <a:lvl1pPr defTabSz="971985" eaLnBrk="0" hangingPunct="0">
              <a:defRPr sz="1000" i="1" dirty="0">
                <a:solidFill>
                  <a:schemeClr val="tx1"/>
                </a:solidFill>
                <a:latin typeface="Arial" charset="0"/>
                <a:ea typeface="+mn-ea"/>
                <a:cs typeface="+mn-cs"/>
              </a:defRPr>
            </a:lvl1pPr>
          </a:lstStyle>
          <a:p>
            <a:pPr>
              <a:defRPr/>
            </a:pPr>
            <a:endParaRPr lang="en-US" dirty="0"/>
          </a:p>
        </p:txBody>
      </p:sp>
      <p:sp>
        <p:nvSpPr>
          <p:cNvPr id="4099" name="Rectangle 3">
            <a:extLst>
              <a:ext uri="{FF2B5EF4-FFF2-40B4-BE49-F238E27FC236}">
                <a16:creationId xmlns:a16="http://schemas.microsoft.com/office/drawing/2014/main" id="{19A582C8-E260-6A1E-8E22-469C7904C0ED}"/>
              </a:ext>
            </a:extLst>
          </p:cNvPr>
          <p:cNvSpPr>
            <a:spLocks noGrp="1" noChangeArrowheads="1"/>
          </p:cNvSpPr>
          <p:nvPr>
            <p:ph type="dt" sz="quarter" idx="1"/>
          </p:nvPr>
        </p:nvSpPr>
        <p:spPr bwMode="auto">
          <a:xfrm>
            <a:off x="5441328" y="1242"/>
            <a:ext cx="4159872" cy="363650"/>
          </a:xfrm>
          <a:prstGeom prst="rect">
            <a:avLst/>
          </a:prstGeom>
          <a:noFill/>
          <a:ln>
            <a:noFill/>
          </a:ln>
          <a:effectLst/>
        </p:spPr>
        <p:txBody>
          <a:bodyPr vert="horz" wrap="square" lIns="19410" tIns="0" rIns="19410" bIns="0" numCol="1" anchor="t" anchorCtr="0" compatLnSpc="1">
            <a:prstTxWarp prst="textNoShape">
              <a:avLst/>
            </a:prstTxWarp>
          </a:bodyPr>
          <a:lstStyle>
            <a:lvl1pPr algn="r" defTabSz="971985" eaLnBrk="0" hangingPunct="0">
              <a:defRPr sz="1000" i="1" dirty="0">
                <a:solidFill>
                  <a:schemeClr val="tx1"/>
                </a:solidFill>
                <a:latin typeface="Arial" charset="0"/>
                <a:ea typeface="+mn-ea"/>
                <a:cs typeface="+mn-cs"/>
              </a:defRPr>
            </a:lvl1pPr>
          </a:lstStyle>
          <a:p>
            <a:pPr>
              <a:defRPr/>
            </a:pPr>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91C1353-3400-8B55-AD23-78F5F7766838}"/>
              </a:ext>
            </a:extLst>
          </p:cNvPr>
          <p:cNvSpPr>
            <a:spLocks noGrp="1" noChangeArrowheads="1"/>
          </p:cNvSpPr>
          <p:nvPr>
            <p:ph type="hdr" sz="quarter"/>
          </p:nvPr>
        </p:nvSpPr>
        <p:spPr bwMode="auto">
          <a:xfrm>
            <a:off x="1" y="1242"/>
            <a:ext cx="4159872" cy="363650"/>
          </a:xfrm>
          <a:prstGeom prst="rect">
            <a:avLst/>
          </a:prstGeom>
          <a:noFill/>
          <a:ln>
            <a:noFill/>
          </a:ln>
          <a:effectLst/>
        </p:spPr>
        <p:txBody>
          <a:bodyPr vert="horz" wrap="square" lIns="19410" tIns="0" rIns="19410" bIns="0" numCol="1" anchor="t" anchorCtr="0" compatLnSpc="1">
            <a:prstTxWarp prst="textNoShape">
              <a:avLst/>
            </a:prstTxWarp>
          </a:bodyPr>
          <a:lstStyle>
            <a:lvl1pPr defTabSz="971985" eaLnBrk="0" hangingPunct="0">
              <a:defRPr sz="1000" i="1" dirty="0">
                <a:solidFill>
                  <a:schemeClr val="tx1"/>
                </a:solidFill>
                <a:latin typeface="Arial" charset="0"/>
                <a:ea typeface="+mn-ea"/>
                <a:cs typeface="+mn-cs"/>
              </a:defRPr>
            </a:lvl1pPr>
          </a:lstStyle>
          <a:p>
            <a:pPr>
              <a:defRPr/>
            </a:pPr>
            <a:endParaRPr lang="en-US" dirty="0"/>
          </a:p>
        </p:txBody>
      </p:sp>
      <p:sp>
        <p:nvSpPr>
          <p:cNvPr id="3075" name="Rectangle 3">
            <a:extLst>
              <a:ext uri="{FF2B5EF4-FFF2-40B4-BE49-F238E27FC236}">
                <a16:creationId xmlns:a16="http://schemas.microsoft.com/office/drawing/2014/main" id="{88D59AA0-6988-A6D6-568A-BDA321170A4E}"/>
              </a:ext>
            </a:extLst>
          </p:cNvPr>
          <p:cNvSpPr>
            <a:spLocks noGrp="1" noChangeArrowheads="1"/>
          </p:cNvSpPr>
          <p:nvPr>
            <p:ph type="dt" idx="1"/>
          </p:nvPr>
        </p:nvSpPr>
        <p:spPr bwMode="auto">
          <a:xfrm>
            <a:off x="5441328" y="1242"/>
            <a:ext cx="4159872" cy="363650"/>
          </a:xfrm>
          <a:prstGeom prst="rect">
            <a:avLst/>
          </a:prstGeom>
          <a:noFill/>
          <a:ln>
            <a:noFill/>
          </a:ln>
          <a:effectLst/>
        </p:spPr>
        <p:txBody>
          <a:bodyPr vert="horz" wrap="square" lIns="19410" tIns="0" rIns="19410" bIns="0" numCol="1" anchor="t" anchorCtr="0" compatLnSpc="1">
            <a:prstTxWarp prst="textNoShape">
              <a:avLst/>
            </a:prstTxWarp>
          </a:bodyPr>
          <a:lstStyle>
            <a:lvl1pPr algn="r" defTabSz="971985" eaLnBrk="0" hangingPunct="0">
              <a:defRPr sz="1000" i="1" dirty="0">
                <a:solidFill>
                  <a:schemeClr val="tx1"/>
                </a:solidFill>
                <a:latin typeface="Arial" charset="0"/>
                <a:ea typeface="+mn-ea"/>
                <a:cs typeface="+mn-cs"/>
              </a:defRPr>
            </a:lvl1pPr>
          </a:lstStyle>
          <a:p>
            <a:pPr>
              <a:defRPr/>
            </a:pPr>
            <a:endParaRPr lang="en-US" dirty="0"/>
          </a:p>
        </p:txBody>
      </p:sp>
      <p:sp>
        <p:nvSpPr>
          <p:cNvPr id="9223" name="Rectangle 7">
            <a:extLst>
              <a:ext uri="{FF2B5EF4-FFF2-40B4-BE49-F238E27FC236}">
                <a16:creationId xmlns:a16="http://schemas.microsoft.com/office/drawing/2014/main" id="{1F967844-EF37-69CB-3BF0-0FB1EFEE2F55}"/>
              </a:ext>
            </a:extLst>
          </p:cNvPr>
          <p:cNvSpPr>
            <a:spLocks noGrp="1" noRot="1" noChangeAspect="1" noChangeArrowheads="1" noTextEdit="1"/>
          </p:cNvSpPr>
          <p:nvPr>
            <p:ph type="sldImg" idx="2"/>
          </p:nvPr>
        </p:nvSpPr>
        <p:spPr bwMode="auto">
          <a:xfrm>
            <a:off x="2871788" y="4033838"/>
            <a:ext cx="3827462" cy="25511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080" name="Rectangle 8">
            <a:extLst>
              <a:ext uri="{FF2B5EF4-FFF2-40B4-BE49-F238E27FC236}">
                <a16:creationId xmlns:a16="http://schemas.microsoft.com/office/drawing/2014/main" id="{DBE28838-852A-5031-D4F2-C2BEFC56BB39}"/>
              </a:ext>
            </a:extLst>
          </p:cNvPr>
          <p:cNvSpPr>
            <a:spLocks noGrp="1" noChangeArrowheads="1"/>
          </p:cNvSpPr>
          <p:nvPr>
            <p:ph type="body" sz="quarter" idx="3"/>
          </p:nvPr>
        </p:nvSpPr>
        <p:spPr bwMode="auto">
          <a:xfrm>
            <a:off x="1331159" y="372339"/>
            <a:ext cx="7027482" cy="3290227"/>
          </a:xfrm>
          <a:prstGeom prst="rect">
            <a:avLst/>
          </a:prstGeom>
          <a:noFill/>
          <a:ln>
            <a:noFill/>
          </a:ln>
          <a:effectLst/>
        </p:spPr>
        <p:txBody>
          <a:bodyPr vert="horz" wrap="square" lIns="100290" tIns="53380" rIns="100290" bIns="53380"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hf sldNum="0" hdr="0" ftr="0" dt="0"/>
  <p:notesStyle>
    <a:lvl1pPr algn="l" defTabSz="1030288" rtl="0" eaLnBrk="0" fontAlgn="base" hangingPunct="0">
      <a:lnSpc>
        <a:spcPct val="87000"/>
      </a:lnSpc>
      <a:spcBef>
        <a:spcPct val="40000"/>
      </a:spcBef>
      <a:spcAft>
        <a:spcPct val="0"/>
      </a:spcAft>
      <a:defRPr sz="1600" kern="1200">
        <a:solidFill>
          <a:schemeClr val="tx1"/>
        </a:solidFill>
        <a:latin typeface="Arial" charset="0"/>
        <a:ea typeface="ＭＳ Ｐゴシック" charset="0"/>
        <a:cs typeface="ＭＳ Ｐゴシック" charset="0"/>
      </a:defRPr>
    </a:lvl1pPr>
    <a:lvl2pPr marL="484188" algn="l" defTabSz="1030288" rtl="0" eaLnBrk="0" fontAlgn="base" hangingPunct="0">
      <a:lnSpc>
        <a:spcPct val="87000"/>
      </a:lnSpc>
      <a:spcBef>
        <a:spcPct val="40000"/>
      </a:spcBef>
      <a:spcAft>
        <a:spcPct val="0"/>
      </a:spcAft>
      <a:defRPr sz="1200" kern="1200">
        <a:solidFill>
          <a:schemeClr val="tx1"/>
        </a:solidFill>
        <a:latin typeface="Arial" charset="0"/>
        <a:ea typeface="ＭＳ Ｐゴシック" charset="0"/>
        <a:cs typeface="+mn-cs"/>
      </a:defRPr>
    </a:lvl2pPr>
    <a:lvl3pPr marL="971550" algn="l" defTabSz="1030288" rtl="0" eaLnBrk="0" fontAlgn="base" hangingPunct="0">
      <a:lnSpc>
        <a:spcPct val="87000"/>
      </a:lnSpc>
      <a:spcBef>
        <a:spcPct val="40000"/>
      </a:spcBef>
      <a:spcAft>
        <a:spcPct val="0"/>
      </a:spcAft>
      <a:defRPr sz="1200" kern="1200">
        <a:solidFill>
          <a:schemeClr val="tx1"/>
        </a:solidFill>
        <a:latin typeface="Arial" charset="0"/>
        <a:ea typeface="ＭＳ Ｐゴシック" charset="0"/>
        <a:cs typeface="+mn-cs"/>
      </a:defRPr>
    </a:lvl3pPr>
    <a:lvl4pPr marL="1457325" algn="l" defTabSz="1030288" rtl="0" eaLnBrk="0" fontAlgn="base" hangingPunct="0">
      <a:lnSpc>
        <a:spcPct val="87000"/>
      </a:lnSpc>
      <a:spcBef>
        <a:spcPct val="40000"/>
      </a:spcBef>
      <a:spcAft>
        <a:spcPct val="0"/>
      </a:spcAft>
      <a:defRPr sz="1200" kern="1200">
        <a:solidFill>
          <a:schemeClr val="tx1"/>
        </a:solidFill>
        <a:latin typeface="Arial" charset="0"/>
        <a:ea typeface="ＭＳ Ｐゴシック" charset="0"/>
        <a:cs typeface="+mn-cs"/>
      </a:defRPr>
    </a:lvl4pPr>
    <a:lvl5pPr marL="1944688" algn="l" defTabSz="1030288" rtl="0" eaLnBrk="0" fontAlgn="base" hangingPunct="0">
      <a:lnSpc>
        <a:spcPct val="87000"/>
      </a:lnSpc>
      <a:spcBef>
        <a:spcPct val="4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200"/>
              </a:lnSpc>
              <a:spcBef>
                <a:spcPts val="0"/>
              </a:spcBef>
              <a:spcAft>
                <a:spcPts val="0"/>
              </a:spcAft>
            </a:pPr>
            <a:r>
              <a:rPr lang="en-US" sz="1600" dirty="0">
                <a:solidFill>
                  <a:srgbClr val="000000"/>
                </a:solidFill>
                <a:effectLst/>
                <a:latin typeface="Arial" panose="020B0604020202020204" pitchFamily="34" charset="0"/>
                <a:ea typeface="Arial" panose="020B0604020202020204" pitchFamily="34" charset="0"/>
              </a:rPr>
              <a:t>Rose Albert, a graduate student in the Certificate Program in Environmental Health Sciences working with CEET researcher Krithika Lingappan, created materials translating the CEET’s lung cancer risk / air pollution study. The QR code leads to a landing page that provides local information about how to schedule lung cancer screening in Philadelphia, Camden, NJ and Delaware. </a:t>
            </a:r>
            <a:endParaRPr lang="en-US" sz="1600" dirty="0">
              <a:effectLst/>
              <a:latin typeface="Arial" panose="020B0604020202020204" pitchFamily="34" charset="0"/>
              <a:ea typeface="Arial" panose="020B0604020202020204" pitchFamily="34" charset="0"/>
            </a:endParaRPr>
          </a:p>
          <a:p>
            <a:pPr marL="0" marR="0" algn="just">
              <a:spcBef>
                <a:spcPts val="0"/>
              </a:spcBef>
              <a:spcAft>
                <a:spcPts val="0"/>
              </a:spcAft>
            </a:pPr>
            <a:r>
              <a:rPr lang="en-US" sz="1600" dirty="0">
                <a:effectLst/>
                <a:latin typeface="Arial" panose="020B0604020202020204" pitchFamily="34" charset="0"/>
                <a:ea typeface="Arial" panose="020B0604020202020204" pitchFamily="34" charset="0"/>
              </a:rPr>
              <a:t> </a:t>
            </a:r>
          </a:p>
          <a:p>
            <a:pPr marL="0" marR="0" algn="just">
              <a:lnSpc>
                <a:spcPts val="1200"/>
              </a:lnSpc>
              <a:spcBef>
                <a:spcPts val="0"/>
              </a:spcBef>
              <a:spcAft>
                <a:spcPts val="0"/>
              </a:spcAft>
            </a:pPr>
            <a:r>
              <a:rPr lang="en-US" sz="1600" dirty="0">
                <a:effectLst/>
                <a:latin typeface="Arial" panose="020B0604020202020204" pitchFamily="34" charset="0"/>
                <a:ea typeface="Arial" panose="020B0604020202020204" pitchFamily="34" charset="0"/>
              </a:rPr>
              <a:t>Ceire Hay, a graduate student in the Certificate Program in Environmental Health Sciences working with CEET researcher Sarah Henrickson, created a brochure that describes the need for flu vaccination and makes the connection between severe flu and obesity as a risk factor. The brochure was distributed to more than 20 pharmacies and primary care physician offices and submitted to the Partnerships for Environmental Public Health (PEPH). This CEET will continue to use this brochure at our outreach events.</a:t>
            </a:r>
          </a:p>
          <a:p>
            <a:endParaRPr lang="en-US" dirty="0"/>
          </a:p>
        </p:txBody>
      </p:sp>
    </p:spTree>
    <p:extLst>
      <p:ext uri="{BB962C8B-B14F-4D97-AF65-F5344CB8AC3E}">
        <p14:creationId xmlns:p14="http://schemas.microsoft.com/office/powerpoint/2010/main" val="318160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200"/>
              </a:lnSpc>
              <a:spcBef>
                <a:spcPts val="0"/>
              </a:spcBef>
              <a:spcAft>
                <a:spcPts val="0"/>
              </a:spcAft>
            </a:pPr>
            <a:r>
              <a:rPr lang="en-US" sz="1600" dirty="0">
                <a:solidFill>
                  <a:srgbClr val="000000"/>
                </a:solidFill>
                <a:effectLst/>
                <a:latin typeface="Arial" panose="020B0604020202020204" pitchFamily="34" charset="0"/>
                <a:ea typeface="Arial" panose="020B0604020202020204" pitchFamily="34" charset="0"/>
              </a:rPr>
              <a:t>Rose Albert, a graduate student in the Certificate Program in Environmental Health Sciences working with CEET researcher Krithika Lingappan, created materials translating the CEET’s lung cancer risk / air pollution study. The QR code leads to a landing page that provides local information about how to schedule lung cancer screening in Philadelphia, Camden, NJ and Delaware. </a:t>
            </a:r>
            <a:endParaRPr lang="en-US" sz="1600" dirty="0">
              <a:effectLst/>
              <a:latin typeface="Arial" panose="020B0604020202020204" pitchFamily="34" charset="0"/>
              <a:ea typeface="Arial" panose="020B0604020202020204" pitchFamily="34" charset="0"/>
            </a:endParaRPr>
          </a:p>
          <a:p>
            <a:pPr marL="0" marR="0" algn="just">
              <a:spcBef>
                <a:spcPts val="0"/>
              </a:spcBef>
              <a:spcAft>
                <a:spcPts val="0"/>
              </a:spcAft>
            </a:pPr>
            <a:r>
              <a:rPr lang="en-US" sz="1600" dirty="0">
                <a:effectLst/>
                <a:latin typeface="Arial" panose="020B0604020202020204" pitchFamily="34" charset="0"/>
                <a:ea typeface="Arial" panose="020B0604020202020204" pitchFamily="34" charset="0"/>
              </a:rPr>
              <a:t> </a:t>
            </a:r>
          </a:p>
          <a:p>
            <a:pPr marL="0" marR="0" algn="just">
              <a:lnSpc>
                <a:spcPts val="1200"/>
              </a:lnSpc>
              <a:spcBef>
                <a:spcPts val="0"/>
              </a:spcBef>
              <a:spcAft>
                <a:spcPts val="0"/>
              </a:spcAft>
            </a:pPr>
            <a:r>
              <a:rPr lang="en-US" sz="1600" dirty="0">
                <a:effectLst/>
                <a:latin typeface="Arial" panose="020B0604020202020204" pitchFamily="34" charset="0"/>
                <a:ea typeface="Arial" panose="020B0604020202020204" pitchFamily="34" charset="0"/>
              </a:rPr>
              <a:t>Ceire Hay, a graduate student in the Certificate Program in Environmental Health Sciences working with CEET researcher Sarah Henrickson, created a brochure that describes the need for flu vaccination and makes the connection between severe flu and obesity as a risk factor. The brochure was distributed to more than 20 pharmacies and primary care physician offices and submitted to the Partnerships for Environmental Public Health (PEPH). This CEET will continue to use this brochure at our outreach events.</a:t>
            </a:r>
          </a:p>
          <a:p>
            <a:endParaRPr lang="en-US" dirty="0"/>
          </a:p>
        </p:txBody>
      </p:sp>
    </p:spTree>
    <p:extLst>
      <p:ext uri="{BB962C8B-B14F-4D97-AF65-F5344CB8AC3E}">
        <p14:creationId xmlns:p14="http://schemas.microsoft.com/office/powerpoint/2010/main" val="196339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200"/>
              </a:lnSpc>
              <a:spcBef>
                <a:spcPts val="0"/>
              </a:spcBef>
              <a:spcAft>
                <a:spcPts val="0"/>
              </a:spcAft>
            </a:pPr>
            <a:r>
              <a:rPr lang="en-US" sz="1600" dirty="0">
                <a:solidFill>
                  <a:srgbClr val="000000"/>
                </a:solidFill>
                <a:effectLst/>
                <a:latin typeface="Arial" panose="020B0604020202020204" pitchFamily="34" charset="0"/>
                <a:ea typeface="Arial" panose="020B0604020202020204" pitchFamily="34" charset="0"/>
              </a:rPr>
              <a:t>Rose Albert, a graduate student in the Certificate Program in Environmental Health Sciences working with CEET researcher Krithika Lingappan, created materials translating the CEET’s lung cancer risk / air pollution study. The QR code leads to a landing page that provides local information about how to schedule lung cancer screening in Philadelphia, Camden, NJ and Delaware. </a:t>
            </a:r>
            <a:endParaRPr lang="en-US" sz="1600" dirty="0">
              <a:effectLst/>
              <a:latin typeface="Arial" panose="020B0604020202020204" pitchFamily="34" charset="0"/>
              <a:ea typeface="Arial" panose="020B0604020202020204" pitchFamily="34" charset="0"/>
            </a:endParaRPr>
          </a:p>
          <a:p>
            <a:pPr marL="0" marR="0" algn="just">
              <a:spcBef>
                <a:spcPts val="0"/>
              </a:spcBef>
              <a:spcAft>
                <a:spcPts val="0"/>
              </a:spcAft>
            </a:pPr>
            <a:r>
              <a:rPr lang="en-US" sz="1600" dirty="0">
                <a:effectLst/>
                <a:latin typeface="Arial" panose="020B0604020202020204" pitchFamily="34" charset="0"/>
                <a:ea typeface="Arial" panose="020B0604020202020204" pitchFamily="34" charset="0"/>
              </a:rPr>
              <a:t> </a:t>
            </a:r>
          </a:p>
          <a:p>
            <a:pPr marL="0" marR="0" algn="just">
              <a:lnSpc>
                <a:spcPts val="1200"/>
              </a:lnSpc>
              <a:spcBef>
                <a:spcPts val="0"/>
              </a:spcBef>
              <a:spcAft>
                <a:spcPts val="0"/>
              </a:spcAft>
            </a:pPr>
            <a:r>
              <a:rPr lang="en-US" sz="1600" dirty="0">
                <a:effectLst/>
                <a:latin typeface="Arial" panose="020B0604020202020204" pitchFamily="34" charset="0"/>
                <a:ea typeface="Arial" panose="020B0604020202020204" pitchFamily="34" charset="0"/>
              </a:rPr>
              <a:t>Ceire Hay, a graduate student in the Certificate Program in Environmental Health Sciences working with CEET researcher Sarah Henrickson, created a brochure that describes the need for flu vaccination and makes the connection between severe flu and obesity as a risk factor. The brochure was distributed to more than 20 pharmacies and primary care physician offices and submitted to the Partnerships for Environmental Public Health (PEPH). This CEET will continue to use this brochure at our outreach events.</a:t>
            </a:r>
          </a:p>
          <a:p>
            <a:endParaRPr lang="en-US" dirty="0"/>
          </a:p>
        </p:txBody>
      </p:sp>
    </p:spTree>
    <p:extLst>
      <p:ext uri="{BB962C8B-B14F-4D97-AF65-F5344CB8AC3E}">
        <p14:creationId xmlns:p14="http://schemas.microsoft.com/office/powerpoint/2010/main" val="2177365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C3DC99F-77A4-8888-9E15-5167A05ACEAD}"/>
              </a:ext>
            </a:extLst>
          </p:cNvPr>
          <p:cNvSpPr>
            <a:spLocks noChangeArrowheads="1"/>
          </p:cNvSpPr>
          <p:nvPr userDrawn="1"/>
        </p:nvSpPr>
        <p:spPr bwMode="auto">
          <a:xfrm>
            <a:off x="3113088" y="6564313"/>
            <a:ext cx="2827337" cy="387350"/>
          </a:xfrm>
          <a:prstGeom prst="rect">
            <a:avLst/>
          </a:prstGeom>
          <a:noFill/>
          <a:ln>
            <a:noFill/>
          </a:ln>
        </p:spPr>
        <p:txBody>
          <a:bodyPr lIns="97648" tIns="48825" rIns="97648" bIns="48825">
            <a:spAutoFit/>
          </a:bodyPr>
          <a:lstStyle>
            <a:lvl1pPr defTabSz="969963" eaLnBrk="0" hangingPunct="0">
              <a:defRPr sz="1400">
                <a:solidFill>
                  <a:schemeClr val="tx2"/>
                </a:solidFill>
                <a:latin typeface="Arial" panose="020B0604020202020204" pitchFamily="34" charset="0"/>
                <a:ea typeface="ＭＳ Ｐゴシック" panose="020B0600070205080204" pitchFamily="34" charset="-128"/>
              </a:defRPr>
            </a:lvl1pPr>
            <a:lvl2pPr marL="742950" indent="-285750" defTabSz="969963" eaLnBrk="0" hangingPunct="0">
              <a:defRPr sz="1400">
                <a:solidFill>
                  <a:schemeClr val="tx2"/>
                </a:solidFill>
                <a:latin typeface="Arial" panose="020B0604020202020204" pitchFamily="34" charset="0"/>
                <a:ea typeface="ＭＳ Ｐゴシック" panose="020B0600070205080204" pitchFamily="34" charset="-128"/>
              </a:defRPr>
            </a:lvl2pPr>
            <a:lvl3pPr marL="1143000" indent="-228600" defTabSz="969963" eaLnBrk="0" hangingPunct="0">
              <a:defRPr sz="1400">
                <a:solidFill>
                  <a:schemeClr val="tx2"/>
                </a:solidFill>
                <a:latin typeface="Arial" panose="020B0604020202020204" pitchFamily="34" charset="0"/>
                <a:ea typeface="ＭＳ Ｐゴシック" panose="020B0600070205080204" pitchFamily="34" charset="-128"/>
              </a:defRPr>
            </a:lvl3pPr>
            <a:lvl4pPr marL="1600200" indent="-228600" defTabSz="969963" eaLnBrk="0" hangingPunct="0">
              <a:defRPr sz="1400">
                <a:solidFill>
                  <a:schemeClr val="tx2"/>
                </a:solidFill>
                <a:latin typeface="Arial" panose="020B0604020202020204" pitchFamily="34" charset="0"/>
                <a:ea typeface="ＭＳ Ｐゴシック" panose="020B0600070205080204" pitchFamily="34" charset="-128"/>
              </a:defRPr>
            </a:lvl4pPr>
            <a:lvl5pPr marL="2057400" indent="-228600" defTabSz="969963" eaLnBrk="0" hangingPunct="0">
              <a:defRPr sz="1400">
                <a:solidFill>
                  <a:schemeClr val="tx2"/>
                </a:solidFill>
                <a:latin typeface="Arial" panose="020B0604020202020204" pitchFamily="34" charset="0"/>
                <a:ea typeface="ＭＳ Ｐゴシック" panose="020B0600070205080204" pitchFamily="34" charset="-128"/>
              </a:defRPr>
            </a:lvl5pPr>
            <a:lvl6pPr marL="2514600" indent="-228600" defTabSz="969963"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defTabSz="969963"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defTabSz="969963"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defTabSz="969963"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pPr algn="ctr">
              <a:spcBef>
                <a:spcPct val="50000"/>
              </a:spcBef>
              <a:defRPr/>
            </a:pPr>
            <a:endParaRPr lang="en-US" altLang="en-US" sz="1900" dirty="0">
              <a:solidFill>
                <a:schemeClr val="tx1"/>
              </a:solidFill>
            </a:endParaRPr>
          </a:p>
        </p:txBody>
      </p:sp>
      <p:grpSp>
        <p:nvGrpSpPr>
          <p:cNvPr id="3" name="Group 100">
            <a:extLst>
              <a:ext uri="{FF2B5EF4-FFF2-40B4-BE49-F238E27FC236}">
                <a16:creationId xmlns:a16="http://schemas.microsoft.com/office/drawing/2014/main" id="{3E30427C-05B9-D0FE-847D-7C6F629EC5B1}"/>
              </a:ext>
            </a:extLst>
          </p:cNvPr>
          <p:cNvGrpSpPr>
            <a:grpSpLocks/>
          </p:cNvGrpSpPr>
          <p:nvPr userDrawn="1"/>
        </p:nvGrpSpPr>
        <p:grpSpPr bwMode="auto">
          <a:xfrm>
            <a:off x="0" y="0"/>
            <a:ext cx="9580563" cy="6858000"/>
            <a:chOff x="0" y="0"/>
            <a:chExt cx="5364" cy="4320"/>
          </a:xfrm>
        </p:grpSpPr>
        <p:sp>
          <p:nvSpPr>
            <p:cNvPr id="4" name="Line 92">
              <a:extLst>
                <a:ext uri="{FF2B5EF4-FFF2-40B4-BE49-F238E27FC236}">
                  <a16:creationId xmlns:a16="http://schemas.microsoft.com/office/drawing/2014/main" id="{C5C03D5F-EAE0-D21D-A665-7946E448ADEF}"/>
                </a:ext>
              </a:extLst>
            </p:cNvPr>
            <p:cNvSpPr>
              <a:spLocks noChangeShapeType="1"/>
            </p:cNvSpPr>
            <p:nvPr userDrawn="1"/>
          </p:nvSpPr>
          <p:spPr bwMode="auto">
            <a:xfrm>
              <a:off x="463" y="1553"/>
              <a:ext cx="4901" cy="0"/>
            </a:xfrm>
            <a:prstGeom prst="line">
              <a:avLst/>
            </a:prstGeom>
            <a:noFill/>
            <a:ln w="25400">
              <a:solidFill>
                <a:srgbClr val="92D05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pic>
          <p:nvPicPr>
            <p:cNvPr id="5" name="Picture 97" descr="blue-gradient">
              <a:extLst>
                <a:ext uri="{FF2B5EF4-FFF2-40B4-BE49-F238E27FC236}">
                  <a16:creationId xmlns:a16="http://schemas.microsoft.com/office/drawing/2014/main" id="{68402801-B95A-BA3A-B29C-1355900D64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0" name="Rectangle 2"/>
          <p:cNvSpPr>
            <a:spLocks noGrp="1" noChangeArrowheads="1"/>
          </p:cNvSpPr>
          <p:nvPr>
            <p:ph type="subTitle" sz="quarter" idx="1"/>
          </p:nvPr>
        </p:nvSpPr>
        <p:spPr>
          <a:xfrm>
            <a:off x="826890" y="2508250"/>
            <a:ext cx="8495704" cy="547688"/>
          </a:xfrm>
        </p:spPr>
        <p:txBody>
          <a:bodyPr/>
          <a:lstStyle>
            <a:lvl1pPr marL="228600" indent="0">
              <a:buFont typeface="Wingdings" pitchFamily="2" charset="2"/>
              <a:buNone/>
              <a:defRPr sz="2300">
                <a:solidFill>
                  <a:schemeClr val="tx1"/>
                </a:solidFill>
              </a:defRPr>
            </a:lvl1pPr>
          </a:lstStyle>
          <a:p>
            <a:pPr lvl="0"/>
            <a:r>
              <a:rPr lang="en-US" noProof="0"/>
              <a:t>Click to edit Master subtitle style</a:t>
            </a:r>
          </a:p>
        </p:txBody>
      </p:sp>
      <p:sp>
        <p:nvSpPr>
          <p:cNvPr id="2051" name="Rectangle 3"/>
          <p:cNvSpPr>
            <a:spLocks noGrp="1" noChangeArrowheads="1"/>
          </p:cNvSpPr>
          <p:nvPr>
            <p:ph type="ctrTitle" sz="quarter"/>
          </p:nvPr>
        </p:nvSpPr>
        <p:spPr>
          <a:xfrm>
            <a:off x="826890" y="1890716"/>
            <a:ext cx="8495704" cy="542925"/>
          </a:xfrm>
        </p:spPr>
        <p:txBody>
          <a:bodyPr anchor="ctr"/>
          <a:lstStyle>
            <a:lvl1pPr>
              <a:defRPr/>
            </a:lvl1pPr>
          </a:lstStyle>
          <a:p>
            <a:pPr lvl="0"/>
            <a:r>
              <a:rPr lang="en-US" noProof="0"/>
              <a:t>Click to edit Master title style</a:t>
            </a:r>
          </a:p>
        </p:txBody>
      </p:sp>
      <p:pic>
        <p:nvPicPr>
          <p:cNvPr id="8" name="Picture 7" descr="A close-up of a logo&#10;&#10;Description automatically generated">
            <a:extLst>
              <a:ext uri="{FF2B5EF4-FFF2-40B4-BE49-F238E27FC236}">
                <a16:creationId xmlns:a16="http://schemas.microsoft.com/office/drawing/2014/main" id="{FC7971D9-25A9-7DC3-E92A-FDE7C255BFA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088426" y="5434692"/>
            <a:ext cx="6360736" cy="1078144"/>
          </a:xfrm>
          <a:prstGeom prst="rect">
            <a:avLst/>
          </a:prstGeom>
        </p:spPr>
      </p:pic>
    </p:spTree>
    <p:extLst>
      <p:ext uri="{BB962C8B-B14F-4D97-AF65-F5344CB8AC3E}">
        <p14:creationId xmlns:p14="http://schemas.microsoft.com/office/powerpoint/2010/main" val="327115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44767" y="825503"/>
            <a:ext cx="8792153" cy="1743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702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00962" y="90491"/>
            <a:ext cx="2394943" cy="2478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62117" y="90491"/>
            <a:ext cx="2667397" cy="2478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826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2D05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6182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3"/>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3901920"/>
            <a:ext cx="8743950" cy="50498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5430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2247" y="825501"/>
            <a:ext cx="4316612" cy="24952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20309" y="825501"/>
            <a:ext cx="4316610" cy="24952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804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608342"/>
            <a:ext cx="4545212"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7"/>
            <a:ext cx="4545212" cy="22182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655" y="1608342"/>
            <a:ext cx="4546997"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655" y="2174877"/>
            <a:ext cx="4546997" cy="22182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35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85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4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273050"/>
            <a:ext cx="3384352"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053"/>
            <a:ext cx="5750719" cy="28030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2" y="1435103"/>
            <a:ext cx="3384352" cy="412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356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6896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016324" y="5367340"/>
            <a:ext cx="6172200" cy="412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8312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9397DBA-12D7-34F4-00F3-3A443E564975}"/>
              </a:ext>
            </a:extLst>
          </p:cNvPr>
          <p:cNvSpPr>
            <a:spLocks noGrp="1" noChangeArrowheads="1"/>
          </p:cNvSpPr>
          <p:nvPr>
            <p:ph type="body" idx="1"/>
          </p:nvPr>
        </p:nvSpPr>
        <p:spPr bwMode="auto">
          <a:xfrm>
            <a:off x="831850" y="825500"/>
            <a:ext cx="8805863"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7648" rIns="0" bIns="97648" numCol="1" anchor="t" anchorCtr="0" compatLnSpc="1">
            <a:prstTxWarp prst="textNoShape">
              <a:avLst/>
            </a:prstTxWarp>
            <a:spAutoFit/>
          </a:bodyPr>
          <a:lstStyle/>
          <a:p>
            <a:pPr lvl="0"/>
            <a:r>
              <a:rPr lang="en-US" altLang="en-US"/>
              <a:t>Level 1</a:t>
            </a:r>
          </a:p>
          <a:p>
            <a:pPr lvl="1"/>
            <a:r>
              <a:rPr lang="en-US" altLang="en-US"/>
              <a:t>Level two</a:t>
            </a:r>
          </a:p>
          <a:p>
            <a:pPr lvl="2"/>
            <a:r>
              <a:rPr lang="en-US" altLang="en-US"/>
              <a:t>Level three</a:t>
            </a:r>
          </a:p>
          <a:p>
            <a:pPr lvl="3"/>
            <a:r>
              <a:rPr lang="en-US" altLang="en-US"/>
              <a:t>Level four</a:t>
            </a:r>
          </a:p>
          <a:p>
            <a:pPr lvl="4"/>
            <a:r>
              <a:rPr lang="en-US" altLang="en-US"/>
              <a:t>Level five</a:t>
            </a:r>
          </a:p>
        </p:txBody>
      </p:sp>
      <p:sp>
        <p:nvSpPr>
          <p:cNvPr id="1028" name="Rectangle 6">
            <a:extLst>
              <a:ext uri="{FF2B5EF4-FFF2-40B4-BE49-F238E27FC236}">
                <a16:creationId xmlns:a16="http://schemas.microsoft.com/office/drawing/2014/main" id="{E1D03F3D-628A-2C59-6B34-E3B8C8D04B07}"/>
              </a:ext>
            </a:extLst>
          </p:cNvPr>
          <p:cNvSpPr>
            <a:spLocks noGrp="1" noChangeArrowheads="1"/>
          </p:cNvSpPr>
          <p:nvPr>
            <p:ph type="title"/>
          </p:nvPr>
        </p:nvSpPr>
        <p:spPr bwMode="auto">
          <a:xfrm>
            <a:off x="511175" y="90488"/>
            <a:ext cx="95853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dirty="0"/>
              <a:t>Click to edit Master title style</a:t>
            </a:r>
          </a:p>
        </p:txBody>
      </p:sp>
      <p:sp>
        <p:nvSpPr>
          <p:cNvPr id="1029" name="Rectangle 8">
            <a:extLst>
              <a:ext uri="{FF2B5EF4-FFF2-40B4-BE49-F238E27FC236}">
                <a16:creationId xmlns:a16="http://schemas.microsoft.com/office/drawing/2014/main" id="{DD9690DC-F7E0-70D7-010F-C16CFBB5E107}"/>
              </a:ext>
            </a:extLst>
          </p:cNvPr>
          <p:cNvSpPr>
            <a:spLocks noChangeArrowheads="1"/>
          </p:cNvSpPr>
          <p:nvPr/>
        </p:nvSpPr>
        <p:spPr bwMode="auto">
          <a:xfrm>
            <a:off x="3113088" y="6564313"/>
            <a:ext cx="2827337" cy="387350"/>
          </a:xfrm>
          <a:prstGeom prst="rect">
            <a:avLst/>
          </a:prstGeom>
          <a:noFill/>
          <a:ln>
            <a:noFill/>
          </a:ln>
        </p:spPr>
        <p:txBody>
          <a:bodyPr lIns="97648" tIns="48825" rIns="97648" bIns="48825">
            <a:spAutoFit/>
          </a:bodyPr>
          <a:lstStyle>
            <a:lvl1pPr defTabSz="969963" eaLnBrk="0" hangingPunct="0">
              <a:defRPr sz="1400">
                <a:solidFill>
                  <a:schemeClr val="tx2"/>
                </a:solidFill>
                <a:latin typeface="Arial" panose="020B0604020202020204" pitchFamily="34" charset="0"/>
                <a:ea typeface="ＭＳ Ｐゴシック" panose="020B0600070205080204" pitchFamily="34" charset="-128"/>
              </a:defRPr>
            </a:lvl1pPr>
            <a:lvl2pPr marL="742950" indent="-285750" defTabSz="969963" eaLnBrk="0" hangingPunct="0">
              <a:defRPr sz="1400">
                <a:solidFill>
                  <a:schemeClr val="tx2"/>
                </a:solidFill>
                <a:latin typeface="Arial" panose="020B0604020202020204" pitchFamily="34" charset="0"/>
                <a:ea typeface="ＭＳ Ｐゴシック" panose="020B0600070205080204" pitchFamily="34" charset="-128"/>
              </a:defRPr>
            </a:lvl2pPr>
            <a:lvl3pPr marL="1143000" indent="-228600" defTabSz="969963" eaLnBrk="0" hangingPunct="0">
              <a:defRPr sz="1400">
                <a:solidFill>
                  <a:schemeClr val="tx2"/>
                </a:solidFill>
                <a:latin typeface="Arial" panose="020B0604020202020204" pitchFamily="34" charset="0"/>
                <a:ea typeface="ＭＳ Ｐゴシック" panose="020B0600070205080204" pitchFamily="34" charset="-128"/>
              </a:defRPr>
            </a:lvl3pPr>
            <a:lvl4pPr marL="1600200" indent="-228600" defTabSz="969963" eaLnBrk="0" hangingPunct="0">
              <a:defRPr sz="1400">
                <a:solidFill>
                  <a:schemeClr val="tx2"/>
                </a:solidFill>
                <a:latin typeface="Arial" panose="020B0604020202020204" pitchFamily="34" charset="0"/>
                <a:ea typeface="ＭＳ Ｐゴシック" panose="020B0600070205080204" pitchFamily="34" charset="-128"/>
              </a:defRPr>
            </a:lvl4pPr>
            <a:lvl5pPr marL="2057400" indent="-228600" defTabSz="969963" eaLnBrk="0" hangingPunct="0">
              <a:defRPr sz="1400">
                <a:solidFill>
                  <a:schemeClr val="tx2"/>
                </a:solidFill>
                <a:latin typeface="Arial" panose="020B0604020202020204" pitchFamily="34" charset="0"/>
                <a:ea typeface="ＭＳ Ｐゴシック" panose="020B0600070205080204" pitchFamily="34" charset="-128"/>
              </a:defRPr>
            </a:lvl5pPr>
            <a:lvl6pPr marL="2514600" indent="-228600" defTabSz="969963"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defTabSz="969963"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defTabSz="969963"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defTabSz="969963"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pPr algn="ctr">
              <a:spcBef>
                <a:spcPct val="50000"/>
              </a:spcBef>
              <a:defRPr/>
            </a:pPr>
            <a:endParaRPr lang="en-US" altLang="en-US" sz="1900" dirty="0">
              <a:solidFill>
                <a:schemeClr val="tx1"/>
              </a:solidFill>
            </a:endParaRPr>
          </a:p>
        </p:txBody>
      </p:sp>
      <p:sp>
        <p:nvSpPr>
          <p:cNvPr id="3" name="Line 13">
            <a:extLst>
              <a:ext uri="{FF2B5EF4-FFF2-40B4-BE49-F238E27FC236}">
                <a16:creationId xmlns:a16="http://schemas.microsoft.com/office/drawing/2014/main" id="{849F0580-A1E8-5030-1D9A-535EE2CB78C8}"/>
              </a:ext>
            </a:extLst>
          </p:cNvPr>
          <p:cNvSpPr>
            <a:spLocks noChangeShapeType="1"/>
          </p:cNvSpPr>
          <p:nvPr userDrawn="1"/>
        </p:nvSpPr>
        <p:spPr bwMode="auto">
          <a:xfrm>
            <a:off x="61033" y="6665272"/>
            <a:ext cx="7861443" cy="1834"/>
          </a:xfrm>
          <a:prstGeom prst="line">
            <a:avLst/>
          </a:prstGeom>
          <a:noFill/>
          <a:ln w="12700">
            <a:solidFill>
              <a:srgbClr val="92D05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1800" dirty="0"/>
          </a:p>
        </p:txBody>
      </p:sp>
      <p:pic>
        <p:nvPicPr>
          <p:cNvPr id="4" name="Picture 3" descr="A close up of a logo&#10;&#10;Description automatically generated">
            <a:extLst>
              <a:ext uri="{FF2B5EF4-FFF2-40B4-BE49-F238E27FC236}">
                <a16:creationId xmlns:a16="http://schemas.microsoft.com/office/drawing/2014/main" id="{9F67AF5E-617C-108F-C25E-A4C504B4297F}"/>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7922477" y="6383530"/>
            <a:ext cx="2274637" cy="383982"/>
          </a:xfrm>
          <a:prstGeom prst="rect">
            <a:avLst/>
          </a:prstGeom>
        </p:spPr>
      </p:pic>
    </p:spTree>
  </p:cSld>
  <p:clrMap bg1="lt1" tx1="dk1" bg2="lt2" tx2="dk2" accent1="accent1" accent2="accent2" accent3="accent3" accent4="accent4" accent5="accent5" accent6="accent6" hlink="hlink" folHlink="folHlink"/>
  <p:sldLayoutIdLst>
    <p:sldLayoutId id="2147485141" r:id="rId1"/>
    <p:sldLayoutId id="2147485101" r:id="rId2"/>
    <p:sldLayoutId id="2147485102" r:id="rId3"/>
    <p:sldLayoutId id="2147485103" r:id="rId4"/>
    <p:sldLayoutId id="2147485104" r:id="rId5"/>
    <p:sldLayoutId id="2147485105" r:id="rId6"/>
    <p:sldLayoutId id="2147485106" r:id="rId7"/>
    <p:sldLayoutId id="2147485107" r:id="rId8"/>
    <p:sldLayoutId id="2147485108" r:id="rId9"/>
    <p:sldLayoutId id="2147485109" r:id="rId10"/>
    <p:sldLayoutId id="2147485110" r:id="rId11"/>
  </p:sldLayoutIdLst>
  <p:hf sldNum="0" hdr="0" ftr="0" dt="0"/>
  <p:txStyles>
    <p:titleStyle>
      <a:lvl1pPr algn="l" defTabSz="969963" rtl="0" eaLnBrk="0" fontAlgn="base" hangingPunct="0">
        <a:spcBef>
          <a:spcPct val="0"/>
        </a:spcBef>
        <a:spcAft>
          <a:spcPct val="0"/>
        </a:spcAft>
        <a:defRPr sz="3200" b="1">
          <a:solidFill>
            <a:schemeClr val="tx2"/>
          </a:solidFill>
          <a:latin typeface="+mj-lt"/>
          <a:ea typeface="ＭＳ Ｐゴシック" charset="0"/>
          <a:cs typeface="ＭＳ Ｐゴシック" charset="0"/>
        </a:defRPr>
      </a:lvl1pPr>
      <a:lvl2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2pPr>
      <a:lvl3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3pPr>
      <a:lvl4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4pPr>
      <a:lvl5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5pPr>
      <a:lvl6pPr marL="457200" algn="l" defTabSz="969963" rtl="0" eaLnBrk="0" fontAlgn="base" hangingPunct="0">
        <a:spcBef>
          <a:spcPct val="0"/>
        </a:spcBef>
        <a:spcAft>
          <a:spcPct val="0"/>
        </a:spcAft>
        <a:defRPr sz="3200" b="1">
          <a:solidFill>
            <a:srgbClr val="AA2B3E"/>
          </a:solidFill>
          <a:latin typeface="Arial" charset="0"/>
        </a:defRPr>
      </a:lvl6pPr>
      <a:lvl7pPr marL="914400" algn="l" defTabSz="969963" rtl="0" eaLnBrk="0" fontAlgn="base" hangingPunct="0">
        <a:spcBef>
          <a:spcPct val="0"/>
        </a:spcBef>
        <a:spcAft>
          <a:spcPct val="0"/>
        </a:spcAft>
        <a:defRPr sz="3200" b="1">
          <a:solidFill>
            <a:srgbClr val="AA2B3E"/>
          </a:solidFill>
          <a:latin typeface="Arial" charset="0"/>
        </a:defRPr>
      </a:lvl7pPr>
      <a:lvl8pPr marL="1371600" algn="l" defTabSz="969963" rtl="0" eaLnBrk="0" fontAlgn="base" hangingPunct="0">
        <a:spcBef>
          <a:spcPct val="0"/>
        </a:spcBef>
        <a:spcAft>
          <a:spcPct val="0"/>
        </a:spcAft>
        <a:defRPr sz="3200" b="1">
          <a:solidFill>
            <a:srgbClr val="AA2B3E"/>
          </a:solidFill>
          <a:latin typeface="Arial" charset="0"/>
        </a:defRPr>
      </a:lvl8pPr>
      <a:lvl9pPr marL="1828800" algn="l" defTabSz="969963" rtl="0" eaLnBrk="0" fontAlgn="base" hangingPunct="0">
        <a:spcBef>
          <a:spcPct val="0"/>
        </a:spcBef>
        <a:spcAft>
          <a:spcPct val="0"/>
        </a:spcAft>
        <a:defRPr sz="3200" b="1">
          <a:solidFill>
            <a:srgbClr val="AA2B3E"/>
          </a:solidFill>
          <a:latin typeface="Arial" charset="0"/>
        </a:defRPr>
      </a:lvl9pPr>
    </p:titleStyle>
    <p:bodyStyle>
      <a:lvl1pPr marL="242888" indent="-242888" algn="l" defTabSz="901700" rtl="0" eaLnBrk="0" fontAlgn="base" hangingPunct="0">
        <a:spcBef>
          <a:spcPts val="400"/>
        </a:spcBef>
        <a:spcAft>
          <a:spcPts val="200"/>
        </a:spcAft>
        <a:buClr>
          <a:schemeClr val="tx2"/>
        </a:buClr>
        <a:buFont typeface="Wingdings" pitchFamily="2" charset="2"/>
        <a:buChar char="w"/>
        <a:defRPr sz="2000" b="1">
          <a:solidFill>
            <a:srgbClr val="000000"/>
          </a:solidFill>
          <a:latin typeface="+mn-lt"/>
          <a:ea typeface="ＭＳ Ｐゴシック" charset="0"/>
          <a:cs typeface="ＭＳ Ｐゴシック" charset="0"/>
        </a:defRPr>
      </a:lvl1pPr>
      <a:lvl2pPr marL="660400" indent="-303213" algn="l" defTabSz="901700" rtl="0" eaLnBrk="0" fontAlgn="base" hangingPunct="0">
        <a:spcBef>
          <a:spcPts val="200"/>
        </a:spcBef>
        <a:spcAft>
          <a:spcPts val="200"/>
        </a:spcAft>
        <a:buClr>
          <a:schemeClr val="tx2"/>
        </a:buClr>
        <a:buChar char="•"/>
        <a:defRPr>
          <a:solidFill>
            <a:srgbClr val="000000"/>
          </a:solidFill>
          <a:latin typeface="+mn-lt"/>
          <a:ea typeface="ＭＳ Ｐゴシック" charset="0"/>
        </a:defRPr>
      </a:lvl2pPr>
      <a:lvl3pPr marL="1077913" indent="-303213" algn="l" defTabSz="901700" rtl="0" eaLnBrk="0" fontAlgn="base" hangingPunct="0">
        <a:spcBef>
          <a:spcPts val="200"/>
        </a:spcBef>
        <a:spcAft>
          <a:spcPts val="200"/>
        </a:spcAft>
        <a:buClr>
          <a:schemeClr val="tx2"/>
        </a:buClr>
        <a:buFont typeface="Arial" panose="020B0604020202020204" pitchFamily="34" charset="0"/>
        <a:buChar char="–"/>
        <a:defRPr>
          <a:solidFill>
            <a:srgbClr val="000000"/>
          </a:solidFill>
          <a:latin typeface="+mn-lt"/>
          <a:ea typeface="ＭＳ Ｐゴシック" charset="0"/>
        </a:defRPr>
      </a:lvl3pPr>
      <a:lvl4pPr marL="1438275" indent="-246063" algn="l" defTabSz="901700" rtl="0" eaLnBrk="0" fontAlgn="base" hangingPunct="0">
        <a:spcBef>
          <a:spcPts val="200"/>
        </a:spcBef>
        <a:spcAft>
          <a:spcPts val="200"/>
        </a:spcAft>
        <a:buClr>
          <a:schemeClr val="tx2"/>
        </a:buClr>
        <a:buFont typeface="Franklin Gothic Book" panose="020B0503020102020204" pitchFamily="34" charset="0"/>
        <a:buChar char="○"/>
        <a:defRPr sz="1600">
          <a:solidFill>
            <a:srgbClr val="000000"/>
          </a:solidFill>
          <a:latin typeface="+mn-lt"/>
          <a:ea typeface="ＭＳ Ｐゴシック" charset="0"/>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a:solidFill>
            <a:srgbClr val="000000"/>
          </a:solidFill>
          <a:latin typeface="+mn-lt"/>
          <a:ea typeface="ＭＳ Ｐゴシック" charset="0"/>
        </a:defRPr>
      </a:lvl5pPr>
      <a:lvl6pPr marL="22526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6pPr>
      <a:lvl7pPr marL="27098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7pPr>
      <a:lvl8pPr marL="31670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8pPr>
      <a:lvl9pPr marL="3624263" indent="-242888" algn="l" defTabSz="901700" rtl="0" eaLnBrk="0" fontAlgn="base" hangingPunct="0">
        <a:spcBef>
          <a:spcPts val="200"/>
        </a:spcBef>
        <a:spcAft>
          <a:spcPts val="200"/>
        </a:spcAft>
        <a:buClr>
          <a:schemeClr val="tx2"/>
        </a:buClr>
        <a:buFont typeface="Franklin Gothic Book" pitchFamily="34" charset="0"/>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eet.upe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abtox.org/about-abt/"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4.png"/><Relationship Id="rId7" Type="http://schemas.openxmlformats.org/officeDocument/2006/relationships/image" Target="../media/image29.jpeg"/><Relationship Id="rId12"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jpeg"/><Relationship Id="rId5" Type="http://schemas.openxmlformats.org/officeDocument/2006/relationships/image" Target="../media/image27.pn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2.jpeg"/><Relationship Id="rId3" Type="http://schemas.openxmlformats.org/officeDocument/2006/relationships/image" Target="../media/image24.png"/><Relationship Id="rId7" Type="http://schemas.openxmlformats.org/officeDocument/2006/relationships/image" Target="../media/image29.jpeg"/><Relationship Id="rId12" Type="http://schemas.openxmlformats.org/officeDocument/2006/relationships/image" Target="../media/image31.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22.png"/><Relationship Id="rId5" Type="http://schemas.openxmlformats.org/officeDocument/2006/relationships/image" Target="../media/image27.png"/><Relationship Id="rId15" Type="http://schemas.openxmlformats.org/officeDocument/2006/relationships/image" Target="../media/image33.jpe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35.pn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2.jpeg"/><Relationship Id="rId3" Type="http://schemas.openxmlformats.org/officeDocument/2006/relationships/image" Target="../media/image24.png"/><Relationship Id="rId7" Type="http://schemas.openxmlformats.org/officeDocument/2006/relationships/image" Target="../media/image29.jpeg"/><Relationship Id="rId12" Type="http://schemas.openxmlformats.org/officeDocument/2006/relationships/image" Target="../media/image31.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22.png"/><Relationship Id="rId5" Type="http://schemas.openxmlformats.org/officeDocument/2006/relationships/image" Target="../media/image27.png"/><Relationship Id="rId15" Type="http://schemas.openxmlformats.org/officeDocument/2006/relationships/image" Target="../media/image33.jpe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35.pn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hyperlink" Target="https://upenn.hosted.panopto.com/Panopto/Pages/Viewer.aspx?id=39752846-b1ab-4518-8b6f-b1af00d8971b"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mailto:bhimes@pennmedicine.upenn.edu" TargetMode="External"/><Relationship Id="rId7" Type="http://schemas.openxmlformats.org/officeDocument/2006/relationships/image" Target="../media/image41.jpeg"/><Relationship Id="rId2" Type="http://schemas.openxmlformats.org/officeDocument/2006/relationships/hyperlink" Target="mailto:jkuklins@pennmedicine.upenn.edu" TargetMode="Externa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hyperlink" Target="mailto:rsimmons@pennmedicine.upenn.edu" TargetMode="External"/><Relationship Id="rId4" Type="http://schemas.openxmlformats.org/officeDocument/2006/relationships/hyperlink" Target="mailto:penning@upenn.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8">
            <a:extLst>
              <a:ext uri="{FF2B5EF4-FFF2-40B4-BE49-F238E27FC236}">
                <a16:creationId xmlns:a16="http://schemas.microsoft.com/office/drawing/2014/main" id="{1C4D9C5B-B61B-D7FA-7A60-9AE40F833F8D}"/>
              </a:ext>
            </a:extLst>
          </p:cNvPr>
          <p:cNvSpPr txBox="1">
            <a:spLocks noChangeArrowheads="1"/>
          </p:cNvSpPr>
          <p:nvPr/>
        </p:nvSpPr>
        <p:spPr bwMode="auto">
          <a:xfrm>
            <a:off x="827088" y="2853789"/>
            <a:ext cx="8575675" cy="2028248"/>
          </a:xfrm>
          <a:prstGeom prst="rect">
            <a:avLst/>
          </a:prstGeom>
          <a:noFill/>
          <a:ln>
            <a:noFill/>
          </a:ln>
        </p:spPr>
        <p:txBody>
          <a:bodyPr lIns="0" anchor="b">
            <a:spAutoFit/>
          </a:bodyPr>
          <a:lstStyle>
            <a:lvl1pPr eaLnBrk="0" hangingPunct="0">
              <a:defRPr sz="1400">
                <a:solidFill>
                  <a:schemeClr val="tx2"/>
                </a:solidFill>
                <a:latin typeface="Arial" charset="0"/>
                <a:ea typeface="ＭＳ Ｐゴシック" charset="0"/>
                <a:cs typeface="ＭＳ Ｐゴシック" charset="0"/>
              </a:defRPr>
            </a:lvl1pPr>
            <a:lvl2pPr marL="742950" indent="-285750" eaLnBrk="0" hangingPunct="0">
              <a:defRPr sz="1400">
                <a:solidFill>
                  <a:schemeClr val="tx2"/>
                </a:solidFill>
                <a:latin typeface="Arial" charset="0"/>
                <a:ea typeface="ＭＳ Ｐゴシック" charset="0"/>
              </a:defRPr>
            </a:lvl2pPr>
            <a:lvl3pPr marL="1143000" indent="-228600" eaLnBrk="0" hangingPunct="0">
              <a:defRPr sz="1400">
                <a:solidFill>
                  <a:schemeClr val="tx2"/>
                </a:solidFill>
                <a:latin typeface="Arial" charset="0"/>
                <a:ea typeface="ＭＳ Ｐゴシック" charset="0"/>
              </a:defRPr>
            </a:lvl3pPr>
            <a:lvl4pPr marL="1600200" indent="-228600" eaLnBrk="0" hangingPunct="0">
              <a:defRPr sz="1400">
                <a:solidFill>
                  <a:schemeClr val="tx2"/>
                </a:solidFill>
                <a:latin typeface="Arial" charset="0"/>
                <a:ea typeface="ＭＳ Ｐゴシック" charset="0"/>
              </a:defRPr>
            </a:lvl4pPr>
            <a:lvl5pPr marL="2057400" indent="-228600" eaLnBrk="0" hangingPunct="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eaLnBrk="1" hangingPunct="1">
              <a:spcBef>
                <a:spcPct val="30000"/>
              </a:spcBef>
              <a:defRPr/>
            </a:pPr>
            <a:r>
              <a:rPr lang="en-US" sz="2200" b="1" dirty="0">
                <a:solidFill>
                  <a:schemeClr val="tx1"/>
                </a:solidFill>
                <a:latin typeface="+mj-lt"/>
                <a:cs typeface="Arial Black" charset="0"/>
              </a:rPr>
              <a:t>Trevor M. Penning, PhD</a:t>
            </a:r>
          </a:p>
          <a:p>
            <a:pPr eaLnBrk="1" hangingPunct="1">
              <a:spcBef>
                <a:spcPct val="30000"/>
              </a:spcBef>
              <a:defRPr/>
            </a:pPr>
            <a:endParaRPr lang="en-US" sz="400" dirty="0">
              <a:solidFill>
                <a:schemeClr val="tx1"/>
              </a:solidFill>
              <a:latin typeface="+mj-lt"/>
              <a:cs typeface="Arial Black" charset="0"/>
            </a:endParaRPr>
          </a:p>
          <a:p>
            <a:pPr>
              <a:defRPr/>
            </a:pPr>
            <a:r>
              <a:rPr lang="en-US" sz="2200" dirty="0">
                <a:solidFill>
                  <a:srgbClr val="000000"/>
                </a:solidFill>
                <a:latin typeface="+mj-lt"/>
              </a:rPr>
              <a:t>Environmental Health Sciences Core Center: P30 ES013508-19</a:t>
            </a:r>
          </a:p>
          <a:p>
            <a:pPr>
              <a:defRPr/>
            </a:pPr>
            <a:endParaRPr lang="en-US" sz="400" dirty="0">
              <a:solidFill>
                <a:srgbClr val="000000"/>
              </a:solidFill>
              <a:latin typeface="+mj-lt"/>
            </a:endParaRPr>
          </a:p>
          <a:p>
            <a:pPr>
              <a:defRPr/>
            </a:pPr>
            <a:r>
              <a:rPr lang="en-US" sz="2200" dirty="0">
                <a:solidFill>
                  <a:srgbClr val="000000"/>
                </a:solidFill>
                <a:latin typeface="+mj-lt"/>
              </a:rPr>
              <a:t>Translational Research Training Program in Environmental Health Sciences: T32 ES019851-13</a:t>
            </a:r>
          </a:p>
          <a:p>
            <a:pPr eaLnBrk="1" hangingPunct="1">
              <a:spcBef>
                <a:spcPct val="30000"/>
              </a:spcBef>
              <a:defRPr/>
            </a:pPr>
            <a:r>
              <a:rPr lang="en-US" sz="2200" b="1" u="sng" dirty="0">
                <a:solidFill>
                  <a:schemeClr val="tx1"/>
                </a:solidFill>
                <a:latin typeface="+mj-lt"/>
                <a:hlinkClick r:id="rId2">
                  <a:extLst>
                    <a:ext uri="{A12FA001-AC4F-418D-AE19-62706E023703}">
                      <ahyp:hlinkClr xmlns:ahyp="http://schemas.microsoft.com/office/drawing/2018/hyperlinkcolor" val="tx"/>
                    </a:ext>
                  </a:extLst>
                </a:hlinkClick>
              </a:rPr>
              <a:t>http://ceet.upenn.edu/</a:t>
            </a:r>
            <a:endParaRPr lang="en-US" sz="2400" b="1" u="sng" dirty="0">
              <a:solidFill>
                <a:schemeClr val="tx1"/>
              </a:solidFill>
              <a:latin typeface="+mj-lt"/>
            </a:endParaRPr>
          </a:p>
        </p:txBody>
      </p:sp>
      <p:sp>
        <p:nvSpPr>
          <p:cNvPr id="11266" name="Title 1">
            <a:extLst>
              <a:ext uri="{FF2B5EF4-FFF2-40B4-BE49-F238E27FC236}">
                <a16:creationId xmlns:a16="http://schemas.microsoft.com/office/drawing/2014/main" id="{B7334909-A220-3AAC-682B-98C96FA65013}"/>
              </a:ext>
            </a:extLst>
          </p:cNvPr>
          <p:cNvSpPr>
            <a:spLocks noGrp="1" noChangeArrowheads="1"/>
          </p:cNvSpPr>
          <p:nvPr>
            <p:ph type="ctrTitle" sz="quarter"/>
          </p:nvPr>
        </p:nvSpPr>
        <p:spPr>
          <a:xfrm>
            <a:off x="827088" y="469900"/>
            <a:ext cx="8496300" cy="1963738"/>
          </a:xfrm>
        </p:spPr>
        <p:txBody>
          <a:bodyPr/>
          <a:lstStyle/>
          <a:p>
            <a:pPr defTabSz="1039813"/>
            <a:r>
              <a:rPr lang="en-US" altLang="en-US" b="0" dirty="0">
                <a:solidFill>
                  <a:srgbClr val="C00000"/>
                </a:solidFill>
                <a:ea typeface="ＭＳ Ｐゴシック" panose="020B0600070205080204" pitchFamily="34" charset="-128"/>
              </a:rPr>
              <a:t>Certificate Program in Environmental Health Sciences</a:t>
            </a:r>
            <a:br>
              <a:rPr lang="en-US" altLang="en-US" dirty="0">
                <a:solidFill>
                  <a:schemeClr val="tx2"/>
                </a:solidFill>
                <a:ea typeface="ＭＳ Ｐゴシック" panose="020B0600070205080204" pitchFamily="34" charset="-128"/>
              </a:rPr>
            </a:br>
            <a:endParaRPr lang="en-US" altLang="en-US" dirty="0">
              <a:solidFill>
                <a:schemeClr val="tx2"/>
              </a:solidFill>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4A8F-5185-2F13-8C4C-497899CCA5DF}"/>
              </a:ext>
            </a:extLst>
          </p:cNvPr>
          <p:cNvSpPr txBox="1">
            <a:spLocks noChangeArrowheads="1"/>
          </p:cNvSpPr>
          <p:nvPr/>
        </p:nvSpPr>
        <p:spPr>
          <a:xfrm>
            <a:off x="133153" y="100972"/>
            <a:ext cx="10020693" cy="558800"/>
          </a:xfrm>
          <a:prstGeom prst="rect">
            <a:avLst/>
          </a:prstGeom>
        </p:spPr>
        <p:txBody>
          <a:bodyPr/>
          <a:lstStyle>
            <a:lvl1pPr algn="l" defTabSz="969963" rtl="0" eaLnBrk="0" fontAlgn="base" hangingPunct="0">
              <a:spcBef>
                <a:spcPct val="0"/>
              </a:spcBef>
              <a:spcAft>
                <a:spcPct val="0"/>
              </a:spcAft>
              <a:defRPr sz="3200" b="1">
                <a:solidFill>
                  <a:schemeClr val="tx2"/>
                </a:solidFill>
                <a:latin typeface="+mj-lt"/>
                <a:ea typeface="ＭＳ Ｐゴシック" charset="0"/>
                <a:cs typeface="ＭＳ Ｐゴシック" charset="0"/>
              </a:defRPr>
            </a:lvl1pPr>
            <a:lvl2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2pPr>
            <a:lvl3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3pPr>
            <a:lvl4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4pPr>
            <a:lvl5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5pPr>
            <a:lvl6pPr marL="457200" algn="l" defTabSz="969963" rtl="0" eaLnBrk="0" fontAlgn="base" hangingPunct="0">
              <a:spcBef>
                <a:spcPct val="0"/>
              </a:spcBef>
              <a:spcAft>
                <a:spcPct val="0"/>
              </a:spcAft>
              <a:defRPr sz="3200" b="1">
                <a:solidFill>
                  <a:srgbClr val="AA2B3E"/>
                </a:solidFill>
                <a:latin typeface="Arial" charset="0"/>
              </a:defRPr>
            </a:lvl6pPr>
            <a:lvl7pPr marL="914400" algn="l" defTabSz="969963" rtl="0" eaLnBrk="0" fontAlgn="base" hangingPunct="0">
              <a:spcBef>
                <a:spcPct val="0"/>
              </a:spcBef>
              <a:spcAft>
                <a:spcPct val="0"/>
              </a:spcAft>
              <a:defRPr sz="3200" b="1">
                <a:solidFill>
                  <a:srgbClr val="AA2B3E"/>
                </a:solidFill>
                <a:latin typeface="Arial" charset="0"/>
              </a:defRPr>
            </a:lvl7pPr>
            <a:lvl8pPr marL="1371600" algn="l" defTabSz="969963" rtl="0" eaLnBrk="0" fontAlgn="base" hangingPunct="0">
              <a:spcBef>
                <a:spcPct val="0"/>
              </a:spcBef>
              <a:spcAft>
                <a:spcPct val="0"/>
              </a:spcAft>
              <a:defRPr sz="3200" b="1">
                <a:solidFill>
                  <a:srgbClr val="AA2B3E"/>
                </a:solidFill>
                <a:latin typeface="Arial" charset="0"/>
              </a:defRPr>
            </a:lvl8pPr>
            <a:lvl9pPr marL="1828800" algn="l" defTabSz="969963" rtl="0" eaLnBrk="0" fontAlgn="base" hangingPunct="0">
              <a:spcBef>
                <a:spcPct val="0"/>
              </a:spcBef>
              <a:spcAft>
                <a:spcPct val="0"/>
              </a:spcAft>
              <a:defRPr sz="3200" b="1">
                <a:solidFill>
                  <a:srgbClr val="AA2B3E"/>
                </a:solidFill>
                <a:latin typeface="Arial" charset="0"/>
              </a:defRPr>
            </a:lvl9pPr>
          </a:lstStyle>
          <a:p>
            <a:r>
              <a:rPr lang="en-US" altLang="en-US" sz="3000" b="0" dirty="0">
                <a:solidFill>
                  <a:srgbClr val="C00000"/>
                </a:solidFill>
                <a:cs typeface="Arial" panose="020B0604020202020204" pitchFamily="34" charset="0"/>
              </a:rPr>
              <a:t>Certificate Program in Environmental Health Sciences</a:t>
            </a:r>
          </a:p>
        </p:txBody>
      </p:sp>
      <p:grpSp>
        <p:nvGrpSpPr>
          <p:cNvPr id="4" name="Group 3">
            <a:extLst>
              <a:ext uri="{FF2B5EF4-FFF2-40B4-BE49-F238E27FC236}">
                <a16:creationId xmlns:a16="http://schemas.microsoft.com/office/drawing/2014/main" id="{24E75A69-3249-C829-E624-125725877C66}"/>
              </a:ext>
            </a:extLst>
          </p:cNvPr>
          <p:cNvGrpSpPr/>
          <p:nvPr/>
        </p:nvGrpSpPr>
        <p:grpSpPr>
          <a:xfrm>
            <a:off x="548130" y="875708"/>
            <a:ext cx="2475904" cy="5022642"/>
            <a:chOff x="519537" y="709685"/>
            <a:chExt cx="2763274" cy="5435763"/>
          </a:xfrm>
        </p:grpSpPr>
        <p:pic>
          <p:nvPicPr>
            <p:cNvPr id="7" name="Picture 6" descr="A poster of a climate change and human health&#10;&#10;Description automatically generated">
              <a:extLst>
                <a:ext uri="{FF2B5EF4-FFF2-40B4-BE49-F238E27FC236}">
                  <a16:creationId xmlns:a16="http://schemas.microsoft.com/office/drawing/2014/main" id="{7CF9E3B0-D186-8284-2188-A04FF4062B5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21356417">
              <a:off x="519537" y="709685"/>
              <a:ext cx="2218669" cy="2871216"/>
            </a:xfrm>
            <a:prstGeom prst="rect">
              <a:avLst/>
            </a:prstGeom>
            <a:ln>
              <a:solidFill>
                <a:schemeClr val="tx1"/>
              </a:solidFill>
            </a:ln>
          </p:spPr>
        </p:pic>
        <p:pic>
          <p:nvPicPr>
            <p:cNvPr id="9" name="Picture 8" descr="A brochure of people walking on a sidewalk&#10;&#10;Description automatically generated">
              <a:extLst>
                <a:ext uri="{FF2B5EF4-FFF2-40B4-BE49-F238E27FC236}">
                  <a16:creationId xmlns:a16="http://schemas.microsoft.com/office/drawing/2014/main" id="{4A41D221-A655-217C-F312-12F012B6070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244314">
              <a:off x="907978" y="1782143"/>
              <a:ext cx="2221568" cy="2874970"/>
            </a:xfrm>
            <a:prstGeom prst="rect">
              <a:avLst/>
            </a:prstGeom>
            <a:ln>
              <a:solidFill>
                <a:schemeClr val="tx1"/>
              </a:solidFill>
            </a:ln>
          </p:spPr>
        </p:pic>
        <p:pic>
          <p:nvPicPr>
            <p:cNvPr id="10" name="Picture 9">
              <a:extLst>
                <a:ext uri="{FF2B5EF4-FFF2-40B4-BE49-F238E27FC236}">
                  <a16:creationId xmlns:a16="http://schemas.microsoft.com/office/drawing/2014/main" id="{82F3557C-869D-A9FD-68AB-3C4ACB2AF44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bwMode="auto">
            <a:xfrm rot="497687">
              <a:off x="1060819" y="2960571"/>
              <a:ext cx="2221992" cy="3184877"/>
            </a:xfrm>
            <a:prstGeom prst="rect">
              <a:avLst/>
            </a:prstGeom>
            <a:ln>
              <a:solidFill>
                <a:schemeClr val="tx1"/>
              </a:solidFill>
            </a:ln>
            <a:extLst>
              <a:ext uri="{53640926-AAD7-44D8-BBD7-CCE9431645EC}">
                <a14:shadowObscured xmlns:a14="http://schemas.microsoft.com/office/drawing/2010/main"/>
              </a:ext>
            </a:extLst>
          </p:spPr>
        </p:pic>
      </p:grpSp>
      <p:sp>
        <p:nvSpPr>
          <p:cNvPr id="11" name="TextBox 10">
            <a:extLst>
              <a:ext uri="{FF2B5EF4-FFF2-40B4-BE49-F238E27FC236}">
                <a16:creationId xmlns:a16="http://schemas.microsoft.com/office/drawing/2014/main" id="{BDD397BE-AEB6-BC68-CFE0-0AAEE648FDC7}"/>
              </a:ext>
            </a:extLst>
          </p:cNvPr>
          <p:cNvSpPr txBox="1"/>
          <p:nvPr/>
        </p:nvSpPr>
        <p:spPr>
          <a:xfrm>
            <a:off x="548130" y="6133242"/>
            <a:ext cx="2679226" cy="323165"/>
          </a:xfrm>
          <a:prstGeom prst="rect">
            <a:avLst/>
          </a:prstGeom>
          <a:noFill/>
          <a:ln w="28575">
            <a:solidFill>
              <a:srgbClr val="C00000"/>
            </a:solidFill>
          </a:ln>
        </p:spPr>
        <p:txBody>
          <a:bodyPr wrap="square">
            <a:spAutoFit/>
          </a:bodyPr>
          <a:lstStyle/>
          <a:p>
            <a:pPr>
              <a:defRPr/>
            </a:pPr>
            <a:r>
              <a:rPr lang="en-US" sz="1500" b="1" dirty="0">
                <a:solidFill>
                  <a:schemeClr val="tx1"/>
                </a:solidFill>
              </a:rPr>
              <a:t>Annual CEET Symposiums</a:t>
            </a:r>
            <a:endParaRPr lang="en-US" sz="1500" b="1" dirty="0"/>
          </a:p>
        </p:txBody>
      </p:sp>
      <p:sp>
        <p:nvSpPr>
          <p:cNvPr id="13" name="Text Box 5">
            <a:extLst>
              <a:ext uri="{FF2B5EF4-FFF2-40B4-BE49-F238E27FC236}">
                <a16:creationId xmlns:a16="http://schemas.microsoft.com/office/drawing/2014/main" id="{5E02DD55-7488-95B4-68F6-92B27CB40D7D}"/>
              </a:ext>
            </a:extLst>
          </p:cNvPr>
          <p:cNvSpPr txBox="1">
            <a:spLocks noChangeArrowheads="1"/>
          </p:cNvSpPr>
          <p:nvPr/>
        </p:nvSpPr>
        <p:spPr bwMode="auto">
          <a:xfrm>
            <a:off x="3773032" y="875708"/>
            <a:ext cx="6175188" cy="523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pPr>
              <a:lnSpc>
                <a:spcPct val="80000"/>
              </a:lnSpc>
              <a:buClr>
                <a:srgbClr val="C00000"/>
              </a:buClr>
              <a:buFont typeface="Wingdings" pitchFamily="2" charset="2"/>
              <a:buChar char="q"/>
            </a:pPr>
            <a:r>
              <a:rPr lang="en-US" altLang="en-US" sz="1750" b="1" dirty="0">
                <a:solidFill>
                  <a:schemeClr val="bg1"/>
                </a:solidFill>
              </a:rPr>
              <a:t>  </a:t>
            </a:r>
            <a:r>
              <a:rPr lang="en-US" altLang="en-US" sz="1700" b="1" i="1" dirty="0">
                <a:solidFill>
                  <a:srgbClr val="000000"/>
                </a:solidFill>
              </a:rPr>
              <a:t>Cell Biology </a:t>
            </a:r>
            <a:r>
              <a:rPr lang="en-US" altLang="en-US" sz="1700" i="1" dirty="0">
                <a:solidFill>
                  <a:srgbClr val="000000"/>
                </a:solidFill>
              </a:rPr>
              <a:t>(BGS Requirement</a:t>
            </a:r>
            <a:r>
              <a:rPr lang="en-US" altLang="en-US" sz="1650" i="1" dirty="0">
                <a:solidFill>
                  <a:srgbClr val="000000"/>
                </a:solidFill>
              </a:rPr>
              <a:t>, if applicable</a:t>
            </a:r>
            <a:r>
              <a:rPr lang="en-US" altLang="en-US" sz="1700" i="1" dirty="0">
                <a:solidFill>
                  <a:srgbClr val="000000"/>
                </a:solidFill>
              </a:rPr>
              <a:t>)</a:t>
            </a:r>
          </a:p>
          <a:p>
            <a:pPr>
              <a:lnSpc>
                <a:spcPct val="80000"/>
              </a:lnSpc>
              <a:buClr>
                <a:srgbClr val="990033"/>
              </a:buClr>
            </a:pPr>
            <a:endParaRPr lang="en-US" altLang="en-US" sz="1700" b="1" i="1" dirty="0">
              <a:solidFill>
                <a:srgbClr val="000000"/>
              </a:solidFill>
            </a:endParaRPr>
          </a:p>
          <a:p>
            <a:pPr>
              <a:lnSpc>
                <a:spcPct val="80000"/>
              </a:lnSpc>
              <a:buClr>
                <a:srgbClr val="C00000"/>
              </a:buClr>
              <a:buFont typeface="Wingdings" pitchFamily="2" charset="2"/>
              <a:buChar char="q"/>
            </a:pPr>
            <a:r>
              <a:rPr lang="en-US" altLang="en-US" sz="1700" b="1" i="1" dirty="0">
                <a:solidFill>
                  <a:srgbClr val="000000"/>
                </a:solidFill>
              </a:rPr>
              <a:t>  Foundations in Statistics </a:t>
            </a:r>
            <a:r>
              <a:rPr lang="en-US" altLang="en-US" sz="1700" i="1" dirty="0">
                <a:solidFill>
                  <a:srgbClr val="000000"/>
                </a:solidFill>
              </a:rPr>
              <a:t>(BGS Requirement</a:t>
            </a:r>
            <a:r>
              <a:rPr lang="en-US" altLang="en-US" sz="1650" i="1" dirty="0">
                <a:solidFill>
                  <a:srgbClr val="000000"/>
                </a:solidFill>
              </a:rPr>
              <a:t>,</a:t>
            </a:r>
            <a:r>
              <a:rPr lang="en-US" altLang="en-US" sz="1700" i="1" dirty="0">
                <a:solidFill>
                  <a:srgbClr val="000000"/>
                </a:solidFill>
              </a:rPr>
              <a:t> </a:t>
            </a:r>
            <a:r>
              <a:rPr lang="en-US" altLang="en-US" sz="1650" i="1" dirty="0">
                <a:solidFill>
                  <a:srgbClr val="000000"/>
                </a:solidFill>
              </a:rPr>
              <a:t>if applicable</a:t>
            </a:r>
            <a:r>
              <a:rPr lang="en-US" altLang="en-US" sz="1700" i="1" dirty="0">
                <a:solidFill>
                  <a:srgbClr val="000000"/>
                </a:solidFill>
              </a:rPr>
              <a:t>)</a:t>
            </a:r>
          </a:p>
          <a:p>
            <a:pPr>
              <a:lnSpc>
                <a:spcPct val="80000"/>
              </a:lnSpc>
              <a:buClr>
                <a:srgbClr val="C00000"/>
              </a:buClr>
              <a:buFont typeface="Wingdings" pitchFamily="2" charset="2"/>
              <a:buChar char="q"/>
            </a:pPr>
            <a:endParaRPr lang="en-US" altLang="en-US" sz="1700" b="1" dirty="0">
              <a:solidFill>
                <a:srgbClr val="000000"/>
              </a:solidFill>
            </a:endParaRPr>
          </a:p>
          <a:p>
            <a:pPr>
              <a:lnSpc>
                <a:spcPct val="80000"/>
              </a:lnSpc>
              <a:buClr>
                <a:srgbClr val="C00000"/>
              </a:buClr>
              <a:buFont typeface="Wingdings" pitchFamily="2" charset="2"/>
              <a:buChar char="q"/>
            </a:pPr>
            <a:r>
              <a:rPr lang="en-US" altLang="en-US" sz="1700" b="1" dirty="0">
                <a:solidFill>
                  <a:srgbClr val="000000"/>
                </a:solidFill>
              </a:rPr>
              <a:t>  </a:t>
            </a:r>
            <a:r>
              <a:rPr lang="en-US" altLang="en-US" sz="1700" b="1" dirty="0">
                <a:solidFill>
                  <a:srgbClr val="0000EF"/>
                </a:solidFill>
              </a:rPr>
              <a:t>Experimental Genome Science </a:t>
            </a:r>
            <a:r>
              <a:rPr lang="en-US" altLang="en-US" sz="1700" dirty="0">
                <a:solidFill>
                  <a:srgbClr val="0000EF"/>
                </a:solidFill>
              </a:rPr>
              <a:t>(GCB 5340/PHRM 5340)</a:t>
            </a:r>
          </a:p>
          <a:p>
            <a:pPr>
              <a:lnSpc>
                <a:spcPct val="80000"/>
              </a:lnSpc>
              <a:buClr>
                <a:srgbClr val="C00000"/>
              </a:buClr>
              <a:buFont typeface="Wingdings" pitchFamily="2" charset="2"/>
              <a:buChar char="q"/>
            </a:pPr>
            <a:endParaRPr lang="en-US" altLang="en-US" sz="1700" b="1" dirty="0">
              <a:solidFill>
                <a:srgbClr val="0000EF"/>
              </a:solidFill>
            </a:endParaRPr>
          </a:p>
          <a:p>
            <a:pPr>
              <a:lnSpc>
                <a:spcPct val="80000"/>
              </a:lnSpc>
              <a:buClr>
                <a:srgbClr val="C00000"/>
              </a:buClr>
              <a:buFont typeface="Wingdings" pitchFamily="2" charset="2"/>
              <a:buChar char="q"/>
            </a:pPr>
            <a:r>
              <a:rPr lang="en-US" altLang="en-US" sz="1700" b="1" dirty="0">
                <a:solidFill>
                  <a:srgbClr val="0000EF"/>
                </a:solidFill>
              </a:rPr>
              <a:t>  Molecular Toxicology </a:t>
            </a:r>
            <a:r>
              <a:rPr lang="en-US" altLang="en-US" sz="1700" dirty="0">
                <a:solidFill>
                  <a:srgbClr val="0000EF"/>
                </a:solidFill>
              </a:rPr>
              <a:t>(PHRM 5900)</a:t>
            </a:r>
          </a:p>
          <a:p>
            <a:pPr>
              <a:lnSpc>
                <a:spcPct val="80000"/>
              </a:lnSpc>
              <a:buClr>
                <a:srgbClr val="990033"/>
              </a:buClr>
              <a:buFont typeface="Wingdings" pitchFamily="2" charset="2"/>
              <a:buChar char="q"/>
            </a:pPr>
            <a:endParaRPr lang="en-US" altLang="en-US" sz="1700" b="1" dirty="0">
              <a:solidFill>
                <a:srgbClr val="0000EF"/>
              </a:solidFill>
            </a:endParaRPr>
          </a:p>
          <a:p>
            <a:pPr marL="285750" indent="-285750">
              <a:lnSpc>
                <a:spcPct val="80000"/>
              </a:lnSpc>
              <a:buClr>
                <a:srgbClr val="C00000"/>
              </a:buClr>
              <a:buFont typeface="Wingdings" pitchFamily="2" charset="2"/>
              <a:buChar char="q"/>
            </a:pPr>
            <a:r>
              <a:rPr lang="en-US" altLang="en-US" sz="1700" b="1" dirty="0">
                <a:solidFill>
                  <a:srgbClr val="0000EF"/>
                </a:solidFill>
              </a:rPr>
              <a:t>Environmental Epidemiology </a:t>
            </a:r>
            <a:r>
              <a:rPr lang="en-US" altLang="en-US" sz="1700" dirty="0">
                <a:solidFill>
                  <a:srgbClr val="0000EF"/>
                </a:solidFill>
              </a:rPr>
              <a:t>(EPID 7110)</a:t>
            </a:r>
          </a:p>
          <a:p>
            <a:pPr>
              <a:lnSpc>
                <a:spcPct val="80000"/>
              </a:lnSpc>
              <a:buClr>
                <a:srgbClr val="C00000"/>
              </a:buClr>
              <a:buFont typeface="Wingdings" pitchFamily="2" charset="2"/>
              <a:buChar char="q"/>
            </a:pPr>
            <a:endParaRPr lang="en-US" altLang="en-US" sz="1700" b="1" dirty="0">
              <a:solidFill>
                <a:srgbClr val="0000EF"/>
              </a:solidFill>
            </a:endParaRPr>
          </a:p>
          <a:p>
            <a:pPr>
              <a:lnSpc>
                <a:spcPct val="80000"/>
              </a:lnSpc>
              <a:buClr>
                <a:srgbClr val="C00000"/>
              </a:buClr>
              <a:buFont typeface="Wingdings" pitchFamily="2" charset="2"/>
              <a:buChar char="q"/>
            </a:pPr>
            <a:r>
              <a:rPr lang="en-US" altLang="en-US" sz="1700" b="1" dirty="0">
                <a:solidFill>
                  <a:srgbClr val="0000EF"/>
                </a:solidFill>
              </a:rPr>
              <a:t>  Data Science for Biomedical Informatics </a:t>
            </a:r>
            <a:r>
              <a:rPr lang="en-US" altLang="en-US" sz="1700" dirty="0">
                <a:solidFill>
                  <a:srgbClr val="0000EF"/>
                </a:solidFill>
              </a:rPr>
              <a:t>(BMIN 5030)</a:t>
            </a:r>
          </a:p>
          <a:p>
            <a:pPr>
              <a:lnSpc>
                <a:spcPct val="80000"/>
              </a:lnSpc>
              <a:buClr>
                <a:srgbClr val="990033"/>
              </a:buClr>
              <a:buFont typeface="Wingdings" pitchFamily="2" charset="2"/>
              <a:buChar char="q"/>
            </a:pPr>
            <a:endParaRPr lang="en-US" altLang="en-US" sz="1700" b="1" dirty="0">
              <a:solidFill>
                <a:srgbClr val="0000EF"/>
              </a:solidFill>
            </a:endParaRPr>
          </a:p>
          <a:p>
            <a:pPr>
              <a:lnSpc>
                <a:spcPct val="80000"/>
              </a:lnSpc>
              <a:buClr>
                <a:srgbClr val="C00000"/>
              </a:buClr>
              <a:buFont typeface="Wingdings" pitchFamily="2" charset="2"/>
              <a:buChar char="q"/>
            </a:pPr>
            <a:r>
              <a:rPr lang="en-US" altLang="en-US" sz="1700" b="1" dirty="0">
                <a:solidFill>
                  <a:srgbClr val="000000"/>
                </a:solidFill>
              </a:rPr>
              <a:t>  </a:t>
            </a:r>
            <a:r>
              <a:rPr lang="en-US" altLang="en-US" sz="1700" b="1" i="1" dirty="0">
                <a:solidFill>
                  <a:srgbClr val="43743C"/>
                </a:solidFill>
              </a:rPr>
              <a:t>CEET-Seminar Series and Symposium</a:t>
            </a:r>
          </a:p>
          <a:p>
            <a:pPr>
              <a:lnSpc>
                <a:spcPct val="80000"/>
              </a:lnSpc>
              <a:buClr>
                <a:srgbClr val="C00000"/>
              </a:buClr>
              <a:buFont typeface="Wingdings" pitchFamily="2" charset="2"/>
              <a:buChar char="q"/>
            </a:pPr>
            <a:endParaRPr lang="en-US" altLang="en-US" sz="1700" b="1" i="1" dirty="0">
              <a:solidFill>
                <a:srgbClr val="43743C"/>
              </a:solidFill>
            </a:endParaRPr>
          </a:p>
          <a:p>
            <a:pPr>
              <a:lnSpc>
                <a:spcPct val="80000"/>
              </a:lnSpc>
              <a:buClr>
                <a:srgbClr val="C00000"/>
              </a:buClr>
              <a:buFont typeface="Wingdings" pitchFamily="2" charset="2"/>
              <a:buChar char="q"/>
            </a:pPr>
            <a:r>
              <a:rPr lang="en-US" altLang="en-US" sz="1700" b="1" i="1" dirty="0">
                <a:solidFill>
                  <a:srgbClr val="43743C"/>
                </a:solidFill>
              </a:rPr>
              <a:t>  Research in Progress Monthly Meeting</a:t>
            </a:r>
          </a:p>
          <a:p>
            <a:pPr>
              <a:lnSpc>
                <a:spcPct val="80000"/>
              </a:lnSpc>
              <a:buClr>
                <a:srgbClr val="990033"/>
              </a:buClr>
              <a:buFont typeface="Wingdings" pitchFamily="2" charset="2"/>
              <a:buChar char="q"/>
            </a:pPr>
            <a:endParaRPr lang="en-US" altLang="en-US" sz="1700" b="1" i="1" dirty="0">
              <a:solidFill>
                <a:srgbClr val="43743C"/>
              </a:solidFill>
            </a:endParaRPr>
          </a:p>
          <a:p>
            <a:pPr>
              <a:lnSpc>
                <a:spcPct val="80000"/>
              </a:lnSpc>
              <a:buClr>
                <a:srgbClr val="C00000"/>
              </a:buClr>
              <a:buFont typeface="Wingdings" pitchFamily="2" charset="2"/>
              <a:buChar char="q"/>
            </a:pPr>
            <a:r>
              <a:rPr lang="en-US" altLang="en-US" sz="1700" b="1" i="1" dirty="0">
                <a:solidFill>
                  <a:srgbClr val="43743C"/>
                </a:solidFill>
              </a:rPr>
              <a:t>  Course Requirements for Diplomat American Board </a:t>
            </a:r>
          </a:p>
          <a:p>
            <a:pPr>
              <a:lnSpc>
                <a:spcPct val="80000"/>
              </a:lnSpc>
              <a:buClr>
                <a:srgbClr val="990033"/>
              </a:buClr>
            </a:pPr>
            <a:r>
              <a:rPr lang="en-US" altLang="en-US" sz="1700" b="1" i="1" dirty="0">
                <a:solidFill>
                  <a:srgbClr val="43743C"/>
                </a:solidFill>
              </a:rPr>
              <a:t>     Toxicology</a:t>
            </a:r>
          </a:p>
          <a:p>
            <a:pPr>
              <a:lnSpc>
                <a:spcPct val="80000"/>
              </a:lnSpc>
              <a:buClr>
                <a:srgbClr val="990033"/>
              </a:buClr>
              <a:buFont typeface="Wingdings" pitchFamily="2" charset="2"/>
              <a:buChar char="q"/>
            </a:pPr>
            <a:endParaRPr lang="en-US" altLang="en-US" sz="1700" b="1" i="1" dirty="0">
              <a:solidFill>
                <a:srgbClr val="43743C"/>
              </a:solidFill>
            </a:endParaRPr>
          </a:p>
          <a:p>
            <a:pPr>
              <a:lnSpc>
                <a:spcPct val="80000"/>
              </a:lnSpc>
              <a:buClr>
                <a:srgbClr val="C00000"/>
              </a:buClr>
              <a:buFont typeface="Wingdings" pitchFamily="2" charset="2"/>
              <a:buChar char="q"/>
            </a:pPr>
            <a:r>
              <a:rPr lang="en-US" altLang="en-US" sz="1700" b="1" i="1" dirty="0">
                <a:solidFill>
                  <a:srgbClr val="43743C"/>
                </a:solidFill>
              </a:rPr>
              <a:t>  T32 Training Grant in EHS (T32-ES019851) –</a:t>
            </a:r>
          </a:p>
          <a:p>
            <a:pPr>
              <a:lnSpc>
                <a:spcPct val="80000"/>
              </a:lnSpc>
              <a:buClr>
                <a:srgbClr val="990033"/>
              </a:buClr>
            </a:pPr>
            <a:r>
              <a:rPr lang="en-US" altLang="en-US" sz="1700" b="1" i="1" dirty="0">
                <a:solidFill>
                  <a:srgbClr val="43743C"/>
                </a:solidFill>
              </a:rPr>
              <a:t>     internships available with EPA, Silent Spring,  </a:t>
            </a:r>
          </a:p>
          <a:p>
            <a:pPr>
              <a:lnSpc>
                <a:spcPct val="80000"/>
              </a:lnSpc>
              <a:buClr>
                <a:srgbClr val="990033"/>
              </a:buClr>
            </a:pPr>
            <a:r>
              <a:rPr lang="en-US" altLang="en-US" sz="1700" b="1" i="1" dirty="0">
                <a:solidFill>
                  <a:srgbClr val="43743C"/>
                </a:solidFill>
              </a:rPr>
              <a:t>     Research Institute for Fragrance Materials</a:t>
            </a:r>
          </a:p>
          <a:p>
            <a:pPr>
              <a:lnSpc>
                <a:spcPct val="80000"/>
              </a:lnSpc>
              <a:buClr>
                <a:srgbClr val="990033"/>
              </a:buClr>
              <a:buFont typeface="Wingdings" pitchFamily="2" charset="2"/>
              <a:buChar char="q"/>
            </a:pPr>
            <a:endParaRPr lang="en-US" altLang="en-US" sz="1700" b="1" i="1" dirty="0">
              <a:solidFill>
                <a:srgbClr val="43743C"/>
              </a:solidFill>
            </a:endParaRPr>
          </a:p>
          <a:p>
            <a:pPr>
              <a:lnSpc>
                <a:spcPct val="80000"/>
              </a:lnSpc>
              <a:buClr>
                <a:srgbClr val="C00000"/>
              </a:buClr>
              <a:buFont typeface="Wingdings" pitchFamily="2" charset="2"/>
              <a:buChar char="q"/>
            </a:pPr>
            <a:r>
              <a:rPr lang="en-US" altLang="en-US" sz="1700" b="1" i="1" dirty="0">
                <a:solidFill>
                  <a:srgbClr val="43743C"/>
                </a:solidFill>
              </a:rPr>
              <a:t>  Three Rotations in EHS, one Community-Based</a:t>
            </a:r>
          </a:p>
          <a:p>
            <a:pPr>
              <a:lnSpc>
                <a:spcPct val="80000"/>
              </a:lnSpc>
              <a:buClr>
                <a:srgbClr val="990033"/>
              </a:buClr>
            </a:pPr>
            <a:r>
              <a:rPr lang="en-US" altLang="en-US" sz="1700" b="1" i="1" dirty="0">
                <a:solidFill>
                  <a:srgbClr val="43743C"/>
                </a:solidFill>
              </a:rPr>
              <a:t>     Experience (over 40 faculty across BGS)</a:t>
            </a:r>
            <a:endParaRPr lang="en-US" altLang="en-US" sz="1700" b="1" dirty="0">
              <a:solidFill>
                <a:srgbClr val="43743C"/>
              </a:solidFill>
            </a:endParaRPr>
          </a:p>
        </p:txBody>
      </p:sp>
      <p:cxnSp>
        <p:nvCxnSpPr>
          <p:cNvPr id="3" name="Straight Connector 2">
            <a:extLst>
              <a:ext uri="{FF2B5EF4-FFF2-40B4-BE49-F238E27FC236}">
                <a16:creationId xmlns:a16="http://schemas.microsoft.com/office/drawing/2014/main" id="{1837D2CE-FE0C-7D1B-EFC3-1D93629862A8}"/>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18046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9541ECC-4186-B3C9-6214-B2678563D82B}"/>
              </a:ext>
            </a:extLst>
          </p:cNvPr>
          <p:cNvGraphicFramePr/>
          <p:nvPr>
            <p:extLst>
              <p:ext uri="{D42A27DB-BD31-4B8C-83A1-F6EECF244321}">
                <p14:modId xmlns:p14="http://schemas.microsoft.com/office/powerpoint/2010/main" val="1148080830"/>
              </p:ext>
            </p:extLst>
          </p:nvPr>
        </p:nvGraphicFramePr>
        <p:xfrm>
          <a:off x="4097953" y="1096450"/>
          <a:ext cx="7088564" cy="4350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4780DC8-0074-3746-7E68-8631038B8220}"/>
              </a:ext>
            </a:extLst>
          </p:cNvPr>
          <p:cNvSpPr txBox="1"/>
          <p:nvPr/>
        </p:nvSpPr>
        <p:spPr>
          <a:xfrm>
            <a:off x="280492" y="1135025"/>
            <a:ext cx="3817461" cy="4324261"/>
          </a:xfrm>
          <a:prstGeom prst="rect">
            <a:avLst/>
          </a:prstGeom>
          <a:noFill/>
        </p:spPr>
        <p:txBody>
          <a:bodyPr wrap="square">
            <a:spAutoFit/>
          </a:bodyPr>
          <a:lstStyle/>
          <a:p>
            <a:pPr marL="285750" indent="-285750">
              <a:spcAft>
                <a:spcPts val="591"/>
              </a:spcAft>
              <a:buClr>
                <a:srgbClr val="C00000"/>
              </a:buClr>
              <a:buSzPct val="100000"/>
              <a:buFont typeface="Wingdings" panose="05000000000000000000" pitchFamily="2" charset="2"/>
              <a:buChar char="q"/>
            </a:pPr>
            <a:r>
              <a:rPr lang="en-US" sz="1700" b="1" dirty="0">
                <a:solidFill>
                  <a:schemeClr val="tx1"/>
                </a:solidFill>
              </a:rPr>
              <a:t>Optional externships/ experiential learning opportunities outside of Penn.</a:t>
            </a:r>
          </a:p>
          <a:p>
            <a:pPr marL="285750" indent="-285750">
              <a:spcAft>
                <a:spcPts val="591"/>
              </a:spcAft>
              <a:buClr>
                <a:srgbClr val="C00000"/>
              </a:buClr>
              <a:buSzPct val="100000"/>
              <a:buFont typeface="Wingdings" panose="05000000000000000000" pitchFamily="2" charset="2"/>
              <a:buChar char="q"/>
            </a:pPr>
            <a:endParaRPr lang="de-DE" sz="1700" b="1" dirty="0">
              <a:solidFill>
                <a:schemeClr val="tx1"/>
              </a:solidFill>
            </a:endParaRPr>
          </a:p>
          <a:p>
            <a:pPr marL="285750" indent="-285750">
              <a:spcAft>
                <a:spcPts val="591"/>
              </a:spcAft>
              <a:buClr>
                <a:srgbClr val="C00000"/>
              </a:buClr>
              <a:buSzPct val="100000"/>
              <a:buFont typeface="Wingdings" panose="05000000000000000000" pitchFamily="2" charset="2"/>
              <a:buChar char="q"/>
            </a:pPr>
            <a:r>
              <a:rPr lang="en-US" sz="1700" b="1" dirty="0">
                <a:solidFill>
                  <a:schemeClr val="tx1"/>
                </a:solidFill>
              </a:rPr>
              <a:t>Encouraged to become board certified as “</a:t>
            </a:r>
            <a:r>
              <a:rPr lang="en-US" sz="1700" b="1" dirty="0">
                <a:solidFill>
                  <a:schemeClr val="tx1"/>
                </a:solidFill>
                <a:hlinkClick r:id="rId7"/>
              </a:rPr>
              <a:t>Diplomats of the American Board of Toxicology</a:t>
            </a:r>
            <a:r>
              <a:rPr lang="en-US" sz="1700" b="1" dirty="0">
                <a:solidFill>
                  <a:schemeClr val="tx1"/>
                </a:solidFill>
              </a:rPr>
              <a:t>”</a:t>
            </a:r>
          </a:p>
          <a:p>
            <a:pPr marL="285750" indent="-285750">
              <a:spcAft>
                <a:spcPts val="591"/>
              </a:spcAft>
              <a:buClr>
                <a:srgbClr val="C00000"/>
              </a:buClr>
              <a:buSzPct val="100000"/>
              <a:buFont typeface="Wingdings" panose="05000000000000000000" pitchFamily="2" charset="2"/>
              <a:buChar char="q"/>
            </a:pPr>
            <a:endParaRPr lang="en-US" sz="1700" b="1" dirty="0">
              <a:solidFill>
                <a:schemeClr val="tx1"/>
              </a:solidFill>
            </a:endParaRPr>
          </a:p>
          <a:p>
            <a:pPr marL="285750" indent="-285750">
              <a:spcAft>
                <a:spcPts val="591"/>
              </a:spcAft>
              <a:buClr>
                <a:srgbClr val="C00000"/>
              </a:buClr>
              <a:buSzPct val="100000"/>
              <a:buFont typeface="Wingdings" panose="05000000000000000000" pitchFamily="2" charset="2"/>
              <a:buChar char="q"/>
            </a:pPr>
            <a:r>
              <a:rPr lang="en-US" sz="1700" b="1" dirty="0">
                <a:solidFill>
                  <a:schemeClr val="tx1"/>
                </a:solidFill>
              </a:rPr>
              <a:t>Alumni working in toxicology, risk-assessment, environmental and occupational health sciences – in academia, industry, (pharmaceutical, food, cosmetic and nanotechnology), governmental agencies</a:t>
            </a:r>
          </a:p>
        </p:txBody>
      </p:sp>
      <p:sp>
        <p:nvSpPr>
          <p:cNvPr id="6" name="TextBox 5">
            <a:extLst>
              <a:ext uri="{FF2B5EF4-FFF2-40B4-BE49-F238E27FC236}">
                <a16:creationId xmlns:a16="http://schemas.microsoft.com/office/drawing/2014/main" id="{EBFB9D73-EA00-54A9-4BA1-D675795512C4}"/>
              </a:ext>
            </a:extLst>
          </p:cNvPr>
          <p:cNvSpPr txBox="1"/>
          <p:nvPr/>
        </p:nvSpPr>
        <p:spPr>
          <a:xfrm>
            <a:off x="1130619" y="86998"/>
            <a:ext cx="7699544" cy="584775"/>
          </a:xfrm>
          <a:prstGeom prst="rect">
            <a:avLst/>
          </a:prstGeom>
          <a:noFill/>
        </p:spPr>
        <p:txBody>
          <a:bodyPr wrap="none" rtlCol="0">
            <a:spAutoFit/>
          </a:bodyPr>
          <a:lstStyle/>
          <a:p>
            <a:r>
              <a:rPr lang="en-US" sz="3200" dirty="0">
                <a:solidFill>
                  <a:srgbClr val="C00000"/>
                </a:solidFill>
                <a:latin typeface="+mj-lt"/>
              </a:rPr>
              <a:t>Prepares Students for a Suite of Careers </a:t>
            </a:r>
          </a:p>
        </p:txBody>
      </p:sp>
      <p:cxnSp>
        <p:nvCxnSpPr>
          <p:cNvPr id="2" name="Straight Connector 1">
            <a:extLst>
              <a:ext uri="{FF2B5EF4-FFF2-40B4-BE49-F238E27FC236}">
                <a16:creationId xmlns:a16="http://schemas.microsoft.com/office/drawing/2014/main" id="{39250133-DB58-8D00-C9E1-A0D55569F583}"/>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map of the united states&#10;&#10;Description automatically generated">
            <a:extLst>
              <a:ext uri="{FF2B5EF4-FFF2-40B4-BE49-F238E27FC236}">
                <a16:creationId xmlns:a16="http://schemas.microsoft.com/office/drawing/2014/main" id="{46A1676C-2F4C-23AB-99BE-02792A713AE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599384" y="1081472"/>
            <a:ext cx="5088232" cy="4120960"/>
          </a:xfrm>
          <a:prstGeom prst="rect">
            <a:avLst/>
          </a:prstGeom>
        </p:spPr>
      </p:pic>
      <p:sp>
        <p:nvSpPr>
          <p:cNvPr id="5" name="5-Point Star 4">
            <a:extLst>
              <a:ext uri="{FF2B5EF4-FFF2-40B4-BE49-F238E27FC236}">
                <a16:creationId xmlns:a16="http://schemas.microsoft.com/office/drawing/2014/main" id="{8AE9E21B-070D-86CE-99B7-FABDFC4218E9}"/>
              </a:ext>
            </a:extLst>
          </p:cNvPr>
          <p:cNvSpPr/>
          <p:nvPr/>
        </p:nvSpPr>
        <p:spPr bwMode="auto">
          <a:xfrm>
            <a:off x="3819584" y="3412208"/>
            <a:ext cx="434186" cy="434186"/>
          </a:xfrm>
          <a:prstGeom prst="star5">
            <a:avLst/>
          </a:prstGeom>
          <a:solidFill>
            <a:srgbClr val="FF3D7D"/>
          </a:solidFill>
          <a:ln w="9525"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defTabSz="771571" eaLnBrk="1" hangingPunct="1"/>
            <a:endParaRPr lang="en-US" sz="1181" dirty="0"/>
          </a:p>
        </p:txBody>
      </p:sp>
      <p:sp>
        <p:nvSpPr>
          <p:cNvPr id="6" name="5-Point Star 5">
            <a:extLst>
              <a:ext uri="{FF2B5EF4-FFF2-40B4-BE49-F238E27FC236}">
                <a16:creationId xmlns:a16="http://schemas.microsoft.com/office/drawing/2014/main" id="{FAC57888-ED90-6B29-51CD-62271DE0DEAD}"/>
              </a:ext>
            </a:extLst>
          </p:cNvPr>
          <p:cNvSpPr/>
          <p:nvPr/>
        </p:nvSpPr>
        <p:spPr bwMode="auto">
          <a:xfrm>
            <a:off x="5240664" y="1964706"/>
            <a:ext cx="434186" cy="434186"/>
          </a:xfrm>
          <a:prstGeom prst="star5">
            <a:avLst/>
          </a:prstGeom>
          <a:solidFill>
            <a:srgbClr val="FF3D7D"/>
          </a:solidFill>
          <a:ln w="9525"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defTabSz="771571" eaLnBrk="1" hangingPunct="1"/>
            <a:endParaRPr lang="en-US" sz="1181" dirty="0"/>
          </a:p>
        </p:txBody>
      </p:sp>
      <p:sp>
        <p:nvSpPr>
          <p:cNvPr id="7" name="5-Point Star 6">
            <a:extLst>
              <a:ext uri="{FF2B5EF4-FFF2-40B4-BE49-F238E27FC236}">
                <a16:creationId xmlns:a16="http://schemas.microsoft.com/office/drawing/2014/main" id="{5BA17F6F-DD64-A0FB-E087-EE6D947AD398}"/>
              </a:ext>
            </a:extLst>
          </p:cNvPr>
          <p:cNvSpPr/>
          <p:nvPr/>
        </p:nvSpPr>
        <p:spPr bwMode="auto">
          <a:xfrm>
            <a:off x="4806478" y="2972298"/>
            <a:ext cx="434186" cy="434186"/>
          </a:xfrm>
          <a:prstGeom prst="star5">
            <a:avLst/>
          </a:prstGeom>
          <a:solidFill>
            <a:srgbClr val="FF3D7D"/>
          </a:solidFill>
          <a:ln w="9525"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defTabSz="771571" eaLnBrk="1" hangingPunct="1"/>
            <a:endParaRPr lang="en-US" sz="1181" dirty="0"/>
          </a:p>
        </p:txBody>
      </p:sp>
      <p:pic>
        <p:nvPicPr>
          <p:cNvPr id="3078" name="Picture 6" descr="UAB Blazers Logo and symbol, meaning, history, PNG, brand">
            <a:extLst>
              <a:ext uri="{FF2B5EF4-FFF2-40B4-BE49-F238E27FC236}">
                <a16:creationId xmlns:a16="http://schemas.microsoft.com/office/drawing/2014/main" id="{438AB9AB-687F-EAC3-A285-3F0F529BB4C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036677" y="3415084"/>
            <a:ext cx="1905396" cy="107178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wnload Logos - Toolkit">
            <a:extLst>
              <a:ext uri="{FF2B5EF4-FFF2-40B4-BE49-F238E27FC236}">
                <a16:creationId xmlns:a16="http://schemas.microsoft.com/office/drawing/2014/main" id="{7F400CF2-7FFF-615F-80EE-710836920024}"/>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4364797" y="2605694"/>
            <a:ext cx="1062702" cy="3569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8F5BFB-CC2C-106D-0C46-F40F6D4F6D1E}"/>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3" name="Straight Connector 2">
            <a:extLst>
              <a:ext uri="{FF2B5EF4-FFF2-40B4-BE49-F238E27FC236}">
                <a16:creationId xmlns:a16="http://schemas.microsoft.com/office/drawing/2014/main" id="{8C0ED938-1B08-FD2D-5217-497C56FF32E1}"/>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 name="TextBox 3">
            <a:extLst>
              <a:ext uri="{FF2B5EF4-FFF2-40B4-BE49-F238E27FC236}">
                <a16:creationId xmlns:a16="http://schemas.microsoft.com/office/drawing/2014/main" id="{5D303ACB-3973-1E86-698C-2347B002EAE6}"/>
              </a:ext>
            </a:extLst>
          </p:cNvPr>
          <p:cNvSpPr txBox="1"/>
          <p:nvPr/>
        </p:nvSpPr>
        <p:spPr>
          <a:xfrm>
            <a:off x="116723" y="2282528"/>
            <a:ext cx="2352031" cy="646331"/>
          </a:xfrm>
          <a:prstGeom prst="rect">
            <a:avLst/>
          </a:prstGeom>
          <a:noFill/>
        </p:spPr>
        <p:txBody>
          <a:bodyPr wrap="square" rtlCol="0">
            <a:spAutoFit/>
          </a:bodyPr>
          <a:lstStyle/>
          <a:p>
            <a:pPr algn="ctr"/>
            <a:r>
              <a:rPr lang="en-US" sz="1800" b="1" dirty="0">
                <a:solidFill>
                  <a:srgbClr val="C00000"/>
                </a:solidFill>
                <a:effectLst/>
                <a:latin typeface="Calibri" panose="020F0502020204030204" pitchFamily="34" charset="0"/>
                <a:ea typeface="Calibri" panose="020F0502020204030204" pitchFamily="34" charset="0"/>
              </a:rPr>
              <a:t>Rose Albert</a:t>
            </a:r>
          </a:p>
          <a:p>
            <a:pPr algn="ctr"/>
            <a:r>
              <a:rPr lang="en-US" sz="1800" b="1" dirty="0">
                <a:solidFill>
                  <a:srgbClr val="C00000"/>
                </a:solidFill>
                <a:latin typeface="Calibri" panose="020F0502020204030204" pitchFamily="34" charset="0"/>
                <a:ea typeface="Calibri" panose="020F0502020204030204" pitchFamily="34" charset="0"/>
              </a:rPr>
              <a:t>PGG </a:t>
            </a:r>
            <a:r>
              <a:rPr lang="en-US" sz="1800" b="1" dirty="0">
                <a:solidFill>
                  <a:srgbClr val="C00000"/>
                </a:solidFill>
                <a:effectLst/>
                <a:latin typeface="Calibri" panose="020F0502020204030204" pitchFamily="34" charset="0"/>
                <a:ea typeface="Calibri" panose="020F0502020204030204" pitchFamily="34" charset="0"/>
              </a:rPr>
              <a:t>3</a:t>
            </a:r>
            <a:r>
              <a:rPr lang="en-US" sz="1800" b="1" baseline="30000" dirty="0">
                <a:solidFill>
                  <a:srgbClr val="C00000"/>
                </a:solidFill>
                <a:effectLst/>
                <a:latin typeface="Calibri" panose="020F0502020204030204" pitchFamily="34" charset="0"/>
                <a:ea typeface="Calibri" panose="020F0502020204030204" pitchFamily="34" charset="0"/>
              </a:rPr>
              <a:t>rd</a:t>
            </a:r>
            <a:r>
              <a:rPr lang="en-US" sz="1800" b="1" dirty="0">
                <a:solidFill>
                  <a:srgbClr val="C00000"/>
                </a:solidFill>
                <a:effectLst/>
                <a:latin typeface="Calibri" panose="020F0502020204030204" pitchFamily="34" charset="0"/>
                <a:ea typeface="Calibri" panose="020F0502020204030204" pitchFamily="34" charset="0"/>
              </a:rPr>
              <a:t> Year</a:t>
            </a:r>
            <a:endParaRPr lang="en-US" b="1" dirty="0">
              <a:solidFill>
                <a:srgbClr val="C00000"/>
              </a:solidFill>
            </a:endParaRPr>
          </a:p>
        </p:txBody>
      </p:sp>
      <p:pic>
        <p:nvPicPr>
          <p:cNvPr id="9" name="Picture 8" descr="A person wearing glasses and a black dress&#10;&#10;Description automatically generated">
            <a:extLst>
              <a:ext uri="{FF2B5EF4-FFF2-40B4-BE49-F238E27FC236}">
                <a16:creationId xmlns:a16="http://schemas.microsoft.com/office/drawing/2014/main" id="{C3667194-A6EC-8334-A65C-58B818CEB9C4}"/>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16803" y="756877"/>
            <a:ext cx="1351870" cy="1418062"/>
          </a:xfrm>
          <a:prstGeom prst="rect">
            <a:avLst/>
          </a:prstGeom>
        </p:spPr>
      </p:pic>
    </p:spTree>
    <p:extLst>
      <p:ext uri="{BB962C8B-B14F-4D97-AF65-F5344CB8AC3E}">
        <p14:creationId xmlns:p14="http://schemas.microsoft.com/office/powerpoint/2010/main" val="2544391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map of the united states&#10;&#10;Description automatically generated">
            <a:extLst>
              <a:ext uri="{FF2B5EF4-FFF2-40B4-BE49-F238E27FC236}">
                <a16:creationId xmlns:a16="http://schemas.microsoft.com/office/drawing/2014/main" id="{46A1676C-2F4C-23AB-99BE-02792A713AE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599385" y="1081472"/>
            <a:ext cx="5088232" cy="4120960"/>
          </a:xfrm>
          <a:prstGeom prst="rect">
            <a:avLst/>
          </a:prstGeom>
        </p:spPr>
      </p:pic>
      <p:sp>
        <p:nvSpPr>
          <p:cNvPr id="7" name="5-Point Star 6">
            <a:extLst>
              <a:ext uri="{FF2B5EF4-FFF2-40B4-BE49-F238E27FC236}">
                <a16:creationId xmlns:a16="http://schemas.microsoft.com/office/drawing/2014/main" id="{5BA17F6F-DD64-A0FB-E087-EE6D947AD398}"/>
              </a:ext>
            </a:extLst>
          </p:cNvPr>
          <p:cNvSpPr/>
          <p:nvPr/>
        </p:nvSpPr>
        <p:spPr bwMode="auto">
          <a:xfrm>
            <a:off x="4806478" y="2972298"/>
            <a:ext cx="434186" cy="434186"/>
          </a:xfrm>
          <a:prstGeom prst="star5">
            <a:avLst/>
          </a:prstGeom>
          <a:solidFill>
            <a:srgbClr val="FF3D7D"/>
          </a:solidFill>
          <a:ln w="9525"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defTabSz="771571" eaLnBrk="1" hangingPunct="1"/>
            <a:endParaRPr lang="en-US" sz="1181" dirty="0"/>
          </a:p>
        </p:txBody>
      </p:sp>
      <p:pic>
        <p:nvPicPr>
          <p:cNvPr id="2" name="Picture 2" descr="GASP | Greater-Birmingham Alliance to Stop Pollution">
            <a:extLst>
              <a:ext uri="{FF2B5EF4-FFF2-40B4-BE49-F238E27FC236}">
                <a16:creationId xmlns:a16="http://schemas.microsoft.com/office/drawing/2014/main" id="{EF40B0A6-E4F0-8FEE-8A87-2DCFFA60A5B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26805" y="477442"/>
            <a:ext cx="2274888" cy="11374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0CE920C5-C21B-7DBC-1A8D-754BF50D0DD1}"/>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23601" y="1541986"/>
            <a:ext cx="2274889" cy="1279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BA2138B1-A5BB-B3C7-FBC2-F9B9E4487625}"/>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5" name="Straight Connector 4">
            <a:extLst>
              <a:ext uri="{FF2B5EF4-FFF2-40B4-BE49-F238E27FC236}">
                <a16:creationId xmlns:a16="http://schemas.microsoft.com/office/drawing/2014/main" id="{A2C14FE9-276B-B23C-9BA9-CE813E1D8928}"/>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51537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map of the united states&#10;&#10;Description automatically generated">
            <a:extLst>
              <a:ext uri="{FF2B5EF4-FFF2-40B4-BE49-F238E27FC236}">
                <a16:creationId xmlns:a16="http://schemas.microsoft.com/office/drawing/2014/main" id="{46A1676C-2F4C-23AB-99BE-02792A713AE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599385" y="1081472"/>
            <a:ext cx="5088232" cy="4120960"/>
          </a:xfrm>
          <a:prstGeom prst="rect">
            <a:avLst/>
          </a:prstGeom>
        </p:spPr>
      </p:pic>
      <p:sp>
        <p:nvSpPr>
          <p:cNvPr id="7" name="5-Point Star 6">
            <a:extLst>
              <a:ext uri="{FF2B5EF4-FFF2-40B4-BE49-F238E27FC236}">
                <a16:creationId xmlns:a16="http://schemas.microsoft.com/office/drawing/2014/main" id="{5BA17F6F-DD64-A0FB-E087-EE6D947AD398}"/>
              </a:ext>
            </a:extLst>
          </p:cNvPr>
          <p:cNvSpPr/>
          <p:nvPr/>
        </p:nvSpPr>
        <p:spPr bwMode="auto">
          <a:xfrm>
            <a:off x="4806478" y="2972298"/>
            <a:ext cx="434186" cy="434186"/>
          </a:xfrm>
          <a:prstGeom prst="star5">
            <a:avLst/>
          </a:prstGeom>
          <a:solidFill>
            <a:srgbClr val="FF3D7D"/>
          </a:solidFill>
          <a:ln w="9525"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defTabSz="771571" eaLnBrk="1" hangingPunct="1"/>
            <a:endParaRPr lang="en-US" sz="1181" dirty="0"/>
          </a:p>
        </p:txBody>
      </p:sp>
      <p:pic>
        <p:nvPicPr>
          <p:cNvPr id="2" name="Picture 2" descr="GASP | Greater-Birmingham Alliance to Stop Pollution">
            <a:extLst>
              <a:ext uri="{FF2B5EF4-FFF2-40B4-BE49-F238E27FC236}">
                <a16:creationId xmlns:a16="http://schemas.microsoft.com/office/drawing/2014/main" id="{EF40B0A6-E4F0-8FEE-8A87-2DCFFA60A5B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26805" y="477442"/>
            <a:ext cx="2274888" cy="11374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0CE920C5-C21B-7DBC-1A8D-754BF50D0DD1}"/>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23601" y="1541986"/>
            <a:ext cx="2274889" cy="1279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Drummond Company to pay $775K for air pollution penalties near Birmingham">
            <a:extLst>
              <a:ext uri="{FF2B5EF4-FFF2-40B4-BE49-F238E27FC236}">
                <a16:creationId xmlns:a16="http://schemas.microsoft.com/office/drawing/2014/main" id="{8469A44B-C563-7660-A706-1598E7C39AA9}"/>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20402" y="2924229"/>
            <a:ext cx="2274888" cy="1279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Trump Administration Says It's Doing a Good Job Cleaning Toxic Waste  Sites—Don't Fall for It. - NRDC Action Fund">
            <a:extLst>
              <a:ext uri="{FF2B5EF4-FFF2-40B4-BE49-F238E27FC236}">
                <a16:creationId xmlns:a16="http://schemas.microsoft.com/office/drawing/2014/main" id="{D134F559-458E-14ED-FBC2-A83B5AD66D04}"/>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20401" y="4265867"/>
            <a:ext cx="2281291" cy="1526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Dear EPA, Prioritize North Birmingham Now « The Official Website for the  City of Birmingham, Alabama">
            <a:extLst>
              <a:ext uri="{FF2B5EF4-FFF2-40B4-BE49-F238E27FC236}">
                <a16:creationId xmlns:a16="http://schemas.microsoft.com/office/drawing/2014/main" id="{704F1A52-A039-ABB1-4411-E553BCEB2CAD}"/>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143500" y="1614886"/>
            <a:ext cx="2131825" cy="1412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DC515B46-CEAA-C58C-9857-C04CD1605F4B}"/>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6" name="Straight Connector 5">
            <a:extLst>
              <a:ext uri="{FF2B5EF4-FFF2-40B4-BE49-F238E27FC236}">
                <a16:creationId xmlns:a16="http://schemas.microsoft.com/office/drawing/2014/main" id="{2F14F347-22D6-B8C8-9E4F-7C5430BD85C4}"/>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49303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map of the united states&#10;&#10;Description automatically generated">
            <a:extLst>
              <a:ext uri="{FF2B5EF4-FFF2-40B4-BE49-F238E27FC236}">
                <a16:creationId xmlns:a16="http://schemas.microsoft.com/office/drawing/2014/main" id="{46A1676C-2F4C-23AB-99BE-02792A713AE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599385" y="1081472"/>
            <a:ext cx="5088232" cy="4120960"/>
          </a:xfrm>
          <a:prstGeom prst="rect">
            <a:avLst/>
          </a:prstGeom>
        </p:spPr>
      </p:pic>
      <p:sp>
        <p:nvSpPr>
          <p:cNvPr id="7" name="5-Point Star 6">
            <a:extLst>
              <a:ext uri="{FF2B5EF4-FFF2-40B4-BE49-F238E27FC236}">
                <a16:creationId xmlns:a16="http://schemas.microsoft.com/office/drawing/2014/main" id="{5BA17F6F-DD64-A0FB-E087-EE6D947AD398}"/>
              </a:ext>
            </a:extLst>
          </p:cNvPr>
          <p:cNvSpPr/>
          <p:nvPr/>
        </p:nvSpPr>
        <p:spPr bwMode="auto">
          <a:xfrm>
            <a:off x="4806478" y="2972298"/>
            <a:ext cx="434186" cy="434186"/>
          </a:xfrm>
          <a:prstGeom prst="star5">
            <a:avLst/>
          </a:prstGeom>
          <a:solidFill>
            <a:srgbClr val="FF3D7D"/>
          </a:solidFill>
          <a:ln w="9525"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defTabSz="771571" eaLnBrk="1" hangingPunct="1"/>
            <a:endParaRPr lang="en-US" sz="1181" dirty="0"/>
          </a:p>
        </p:txBody>
      </p:sp>
      <p:pic>
        <p:nvPicPr>
          <p:cNvPr id="2" name="Picture 2" descr="GASP | Greater-Birmingham Alliance to Stop Pollution">
            <a:extLst>
              <a:ext uri="{FF2B5EF4-FFF2-40B4-BE49-F238E27FC236}">
                <a16:creationId xmlns:a16="http://schemas.microsoft.com/office/drawing/2014/main" id="{EF40B0A6-E4F0-8FEE-8A87-2DCFFA60A5B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26805" y="477442"/>
            <a:ext cx="2274888" cy="11374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0CE920C5-C21B-7DBC-1A8D-754BF50D0DD1}"/>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23601" y="1541986"/>
            <a:ext cx="2274889" cy="1279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Drummond Company to pay $775K for air pollution penalties near Birmingham">
            <a:extLst>
              <a:ext uri="{FF2B5EF4-FFF2-40B4-BE49-F238E27FC236}">
                <a16:creationId xmlns:a16="http://schemas.microsoft.com/office/drawing/2014/main" id="{8469A44B-C563-7660-A706-1598E7C39AA9}"/>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20402" y="2924229"/>
            <a:ext cx="2274888" cy="1279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Trump Administration Says It's Doing a Good Job Cleaning Toxic Waste  Sites—Don't Fall for It. - NRDC Action Fund">
            <a:extLst>
              <a:ext uri="{FF2B5EF4-FFF2-40B4-BE49-F238E27FC236}">
                <a16:creationId xmlns:a16="http://schemas.microsoft.com/office/drawing/2014/main" id="{D134F559-458E-14ED-FBC2-A83B5AD66D04}"/>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20401" y="4265867"/>
            <a:ext cx="2281291" cy="1526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document&#10;&#10;Description automatically generated">
            <a:extLst>
              <a:ext uri="{FF2B5EF4-FFF2-40B4-BE49-F238E27FC236}">
                <a16:creationId xmlns:a16="http://schemas.microsoft.com/office/drawing/2014/main" id="{D16F20F5-E3AA-DC90-E827-7827985FF89D}"/>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885307" y="719899"/>
            <a:ext cx="2274888" cy="918449"/>
          </a:xfrm>
          <a:prstGeom prst="rect">
            <a:avLst/>
          </a:prstGeom>
        </p:spPr>
      </p:pic>
      <p:pic>
        <p:nvPicPr>
          <p:cNvPr id="9" name="Picture 10" descr="Dear EPA, Prioritize North Birmingham Now « The Official Website for the  City of Birmingham, Alabama">
            <a:extLst>
              <a:ext uri="{FF2B5EF4-FFF2-40B4-BE49-F238E27FC236}">
                <a16:creationId xmlns:a16="http://schemas.microsoft.com/office/drawing/2014/main" id="{704F1A52-A039-ABB1-4411-E553BCEB2CAD}"/>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143500" y="1614886"/>
            <a:ext cx="2131825" cy="1412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4D6D5126-0DC7-47ED-4939-44DD7886F02F}"/>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6" name="Straight Connector 5">
            <a:extLst>
              <a:ext uri="{FF2B5EF4-FFF2-40B4-BE49-F238E27FC236}">
                <a16:creationId xmlns:a16="http://schemas.microsoft.com/office/drawing/2014/main" id="{672B6BFC-C3B7-606A-0475-24C7F8043F77}"/>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12024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map of the united states&#10;&#10;Description automatically generated">
            <a:extLst>
              <a:ext uri="{FF2B5EF4-FFF2-40B4-BE49-F238E27FC236}">
                <a16:creationId xmlns:a16="http://schemas.microsoft.com/office/drawing/2014/main" id="{46A1676C-2F4C-23AB-99BE-02792A713AE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599385" y="1081472"/>
            <a:ext cx="5088232" cy="4120960"/>
          </a:xfrm>
          <a:prstGeom prst="rect">
            <a:avLst/>
          </a:prstGeom>
        </p:spPr>
      </p:pic>
      <p:sp>
        <p:nvSpPr>
          <p:cNvPr id="7" name="5-Point Star 6">
            <a:extLst>
              <a:ext uri="{FF2B5EF4-FFF2-40B4-BE49-F238E27FC236}">
                <a16:creationId xmlns:a16="http://schemas.microsoft.com/office/drawing/2014/main" id="{5BA17F6F-DD64-A0FB-E087-EE6D947AD398}"/>
              </a:ext>
            </a:extLst>
          </p:cNvPr>
          <p:cNvSpPr/>
          <p:nvPr/>
        </p:nvSpPr>
        <p:spPr bwMode="auto">
          <a:xfrm>
            <a:off x="4806478" y="2972298"/>
            <a:ext cx="434186" cy="434186"/>
          </a:xfrm>
          <a:prstGeom prst="star5">
            <a:avLst/>
          </a:prstGeom>
          <a:solidFill>
            <a:srgbClr val="FF3D7D"/>
          </a:solidFill>
          <a:ln w="9525"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defTabSz="771571" eaLnBrk="1" hangingPunct="1"/>
            <a:endParaRPr lang="en-US" sz="1181" dirty="0"/>
          </a:p>
        </p:txBody>
      </p:sp>
      <p:pic>
        <p:nvPicPr>
          <p:cNvPr id="2" name="Picture 2" descr="GASP | Greater-Birmingham Alliance to Stop Pollution">
            <a:extLst>
              <a:ext uri="{FF2B5EF4-FFF2-40B4-BE49-F238E27FC236}">
                <a16:creationId xmlns:a16="http://schemas.microsoft.com/office/drawing/2014/main" id="{EF40B0A6-E4F0-8FEE-8A87-2DCFFA60A5B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26805" y="477442"/>
            <a:ext cx="2274888" cy="11374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0CE920C5-C21B-7DBC-1A8D-754BF50D0DD1}"/>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23601" y="1541986"/>
            <a:ext cx="2274889" cy="1279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Drummond Company to pay $775K for air pollution penalties near Birmingham">
            <a:extLst>
              <a:ext uri="{FF2B5EF4-FFF2-40B4-BE49-F238E27FC236}">
                <a16:creationId xmlns:a16="http://schemas.microsoft.com/office/drawing/2014/main" id="{8469A44B-C563-7660-A706-1598E7C39AA9}"/>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20402" y="2924229"/>
            <a:ext cx="2274888" cy="1279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Trump Administration Says It's Doing a Good Job Cleaning Toxic Waste  Sites—Don't Fall for It. - NRDC Action Fund">
            <a:extLst>
              <a:ext uri="{FF2B5EF4-FFF2-40B4-BE49-F238E27FC236}">
                <a16:creationId xmlns:a16="http://schemas.microsoft.com/office/drawing/2014/main" id="{D134F559-458E-14ED-FBC2-A83B5AD66D04}"/>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20401" y="4265867"/>
            <a:ext cx="2281291" cy="1526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document&#10;&#10;Description automatically generated">
            <a:extLst>
              <a:ext uri="{FF2B5EF4-FFF2-40B4-BE49-F238E27FC236}">
                <a16:creationId xmlns:a16="http://schemas.microsoft.com/office/drawing/2014/main" id="{D16F20F5-E3AA-DC90-E827-7827985FF89D}"/>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885307" y="719899"/>
            <a:ext cx="2274888" cy="918449"/>
          </a:xfrm>
          <a:prstGeom prst="rect">
            <a:avLst/>
          </a:prstGeom>
        </p:spPr>
      </p:pic>
      <p:pic>
        <p:nvPicPr>
          <p:cNvPr id="9" name="Picture 10" descr="Dear EPA, Prioritize North Birmingham Now « The Official Website for the  City of Birmingham, Alabama">
            <a:extLst>
              <a:ext uri="{FF2B5EF4-FFF2-40B4-BE49-F238E27FC236}">
                <a16:creationId xmlns:a16="http://schemas.microsoft.com/office/drawing/2014/main" id="{704F1A52-A039-ABB1-4411-E553BCEB2CAD}"/>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143500" y="1614886"/>
            <a:ext cx="2131825" cy="14120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screenshot of a computer&#10;&#10;Description automatically generated">
            <a:extLst>
              <a:ext uri="{FF2B5EF4-FFF2-40B4-BE49-F238E27FC236}">
                <a16:creationId xmlns:a16="http://schemas.microsoft.com/office/drawing/2014/main" id="{D64AAEB0-D642-FFB2-A253-905EF1059B78}"/>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7891713" y="1810086"/>
            <a:ext cx="2331874" cy="1162212"/>
          </a:xfrm>
          <a:prstGeom prst="rect">
            <a:avLst/>
          </a:prstGeom>
        </p:spPr>
      </p:pic>
      <p:sp>
        <p:nvSpPr>
          <p:cNvPr id="5" name="TextBox 4">
            <a:extLst>
              <a:ext uri="{FF2B5EF4-FFF2-40B4-BE49-F238E27FC236}">
                <a16:creationId xmlns:a16="http://schemas.microsoft.com/office/drawing/2014/main" id="{79E7A9F2-8B83-015E-3D12-22A1A5E197DF}"/>
              </a:ext>
            </a:extLst>
          </p:cNvPr>
          <p:cNvSpPr txBox="1"/>
          <p:nvPr/>
        </p:nvSpPr>
        <p:spPr bwMode="auto">
          <a:xfrm>
            <a:off x="8004441" y="3060982"/>
            <a:ext cx="2106417" cy="90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1181" b="1" dirty="0">
                <a:solidFill>
                  <a:srgbClr val="000000"/>
                </a:solidFill>
              </a:rPr>
              <a:t>“No Southern city has experienced a longer and more damaging legacy of environmental injustice than Birmingham.” – ProPublica </a:t>
            </a:r>
          </a:p>
        </p:txBody>
      </p:sp>
      <p:sp>
        <p:nvSpPr>
          <p:cNvPr id="6" name="TextBox 1">
            <a:extLst>
              <a:ext uri="{FF2B5EF4-FFF2-40B4-BE49-F238E27FC236}">
                <a16:creationId xmlns:a16="http://schemas.microsoft.com/office/drawing/2014/main" id="{4ECECBD7-CDD6-4C78-5570-C34A33807686}"/>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11" name="Straight Connector 10">
            <a:extLst>
              <a:ext uri="{FF2B5EF4-FFF2-40B4-BE49-F238E27FC236}">
                <a16:creationId xmlns:a16="http://schemas.microsoft.com/office/drawing/2014/main" id="{01E44038-00EC-1B88-C94F-89DC60B354A4}"/>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1406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map of the united states&#10;&#10;Description automatically generated">
            <a:extLst>
              <a:ext uri="{FF2B5EF4-FFF2-40B4-BE49-F238E27FC236}">
                <a16:creationId xmlns:a16="http://schemas.microsoft.com/office/drawing/2014/main" id="{46A1676C-2F4C-23AB-99BE-02792A713AE9}"/>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2599385" y="1081472"/>
            <a:ext cx="5088232" cy="4120960"/>
          </a:xfrm>
          <a:prstGeom prst="rect">
            <a:avLst/>
          </a:prstGeom>
        </p:spPr>
      </p:pic>
      <p:sp>
        <p:nvSpPr>
          <p:cNvPr id="7" name="5-Point Star 6">
            <a:extLst>
              <a:ext uri="{FF2B5EF4-FFF2-40B4-BE49-F238E27FC236}">
                <a16:creationId xmlns:a16="http://schemas.microsoft.com/office/drawing/2014/main" id="{5BA17F6F-DD64-A0FB-E087-EE6D947AD398}"/>
              </a:ext>
            </a:extLst>
          </p:cNvPr>
          <p:cNvSpPr/>
          <p:nvPr/>
        </p:nvSpPr>
        <p:spPr bwMode="auto">
          <a:xfrm>
            <a:off x="4806478" y="2972298"/>
            <a:ext cx="434186" cy="434186"/>
          </a:xfrm>
          <a:prstGeom prst="star5">
            <a:avLst/>
          </a:prstGeom>
          <a:solidFill>
            <a:srgbClr val="FF3D7D"/>
          </a:solidFill>
          <a:ln w="9525"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defTabSz="771571" eaLnBrk="1" hangingPunct="1"/>
            <a:endParaRPr lang="en-US" sz="1181" dirty="0"/>
          </a:p>
        </p:txBody>
      </p:sp>
      <p:pic>
        <p:nvPicPr>
          <p:cNvPr id="2" name="Picture 2" descr="GASP | Greater-Birmingham Alliance to Stop Pollution">
            <a:extLst>
              <a:ext uri="{FF2B5EF4-FFF2-40B4-BE49-F238E27FC236}">
                <a16:creationId xmlns:a16="http://schemas.microsoft.com/office/drawing/2014/main" id="{EF40B0A6-E4F0-8FEE-8A87-2DCFFA60A5B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26805" y="477442"/>
            <a:ext cx="2274888" cy="11374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0CE920C5-C21B-7DBC-1A8D-754BF50D0DD1}"/>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23601" y="1541986"/>
            <a:ext cx="2274889" cy="1279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Drummond Company to pay $775K for air pollution penalties near Birmingham">
            <a:extLst>
              <a:ext uri="{FF2B5EF4-FFF2-40B4-BE49-F238E27FC236}">
                <a16:creationId xmlns:a16="http://schemas.microsoft.com/office/drawing/2014/main" id="{8469A44B-C563-7660-A706-1598E7C39AA9}"/>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20402" y="2924229"/>
            <a:ext cx="2274888" cy="1279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Trump Administration Says It's Doing a Good Job Cleaning Toxic Waste  Sites—Don't Fall for It. - NRDC Action Fund">
            <a:extLst>
              <a:ext uri="{FF2B5EF4-FFF2-40B4-BE49-F238E27FC236}">
                <a16:creationId xmlns:a16="http://schemas.microsoft.com/office/drawing/2014/main" id="{D134F559-458E-14ED-FBC2-A83B5AD66D04}"/>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20401" y="4265867"/>
            <a:ext cx="2281291" cy="1526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document&#10;&#10;Description automatically generated">
            <a:extLst>
              <a:ext uri="{FF2B5EF4-FFF2-40B4-BE49-F238E27FC236}">
                <a16:creationId xmlns:a16="http://schemas.microsoft.com/office/drawing/2014/main" id="{D16F20F5-E3AA-DC90-E827-7827985FF89D}"/>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885307" y="719899"/>
            <a:ext cx="2274888" cy="918449"/>
          </a:xfrm>
          <a:prstGeom prst="rect">
            <a:avLst/>
          </a:prstGeom>
        </p:spPr>
      </p:pic>
      <p:pic>
        <p:nvPicPr>
          <p:cNvPr id="9" name="Picture 10" descr="Dear EPA, Prioritize North Birmingham Now « The Official Website for the  City of Birmingham, Alabama">
            <a:extLst>
              <a:ext uri="{FF2B5EF4-FFF2-40B4-BE49-F238E27FC236}">
                <a16:creationId xmlns:a16="http://schemas.microsoft.com/office/drawing/2014/main" id="{704F1A52-A039-ABB1-4411-E553BCEB2CAD}"/>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143500" y="1614886"/>
            <a:ext cx="2131825" cy="14120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screenshot of a computer&#10;&#10;Description automatically generated">
            <a:extLst>
              <a:ext uri="{FF2B5EF4-FFF2-40B4-BE49-F238E27FC236}">
                <a16:creationId xmlns:a16="http://schemas.microsoft.com/office/drawing/2014/main" id="{D64AAEB0-D642-FFB2-A253-905EF1059B78}"/>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7891713" y="1810086"/>
            <a:ext cx="2331874" cy="1162212"/>
          </a:xfrm>
          <a:prstGeom prst="rect">
            <a:avLst/>
          </a:prstGeom>
        </p:spPr>
      </p:pic>
      <p:pic>
        <p:nvPicPr>
          <p:cNvPr id="13" name="Picture 12" descr="A group of people standing on a path&#10;&#10;Description automatically generated">
            <a:extLst>
              <a:ext uri="{FF2B5EF4-FFF2-40B4-BE49-F238E27FC236}">
                <a16:creationId xmlns:a16="http://schemas.microsoft.com/office/drawing/2014/main" id="{B58EA62C-9ABE-387F-4E5C-E0A0EB6737EC}"/>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942060" y="4129017"/>
            <a:ext cx="2218134" cy="1663601"/>
          </a:xfrm>
          <a:prstGeom prst="rect">
            <a:avLst/>
          </a:prstGeom>
        </p:spPr>
      </p:pic>
      <p:sp>
        <p:nvSpPr>
          <p:cNvPr id="5" name="TextBox 4">
            <a:extLst>
              <a:ext uri="{FF2B5EF4-FFF2-40B4-BE49-F238E27FC236}">
                <a16:creationId xmlns:a16="http://schemas.microsoft.com/office/drawing/2014/main" id="{D0423EAE-3819-142C-68C0-249EEF6CB237}"/>
              </a:ext>
            </a:extLst>
          </p:cNvPr>
          <p:cNvSpPr txBox="1"/>
          <p:nvPr/>
        </p:nvSpPr>
        <p:spPr bwMode="auto">
          <a:xfrm>
            <a:off x="8004441" y="3060982"/>
            <a:ext cx="2106417" cy="90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1181" b="1" dirty="0">
                <a:solidFill>
                  <a:srgbClr val="000000"/>
                </a:solidFill>
              </a:rPr>
              <a:t>“No Southern city has experienced a longer and more damaging legacy of environmental injustice than Birmingham.” – ProPublica </a:t>
            </a:r>
          </a:p>
        </p:txBody>
      </p:sp>
      <p:sp>
        <p:nvSpPr>
          <p:cNvPr id="6" name="TextBox 1">
            <a:extLst>
              <a:ext uri="{FF2B5EF4-FFF2-40B4-BE49-F238E27FC236}">
                <a16:creationId xmlns:a16="http://schemas.microsoft.com/office/drawing/2014/main" id="{E53481DC-AC77-4E5A-6543-BA2CB60A7D9C}"/>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11" name="Straight Connector 10">
            <a:extLst>
              <a:ext uri="{FF2B5EF4-FFF2-40B4-BE49-F238E27FC236}">
                <a16:creationId xmlns:a16="http://schemas.microsoft.com/office/drawing/2014/main" id="{EDE59861-69E5-5A36-A826-329CB6095825}"/>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08070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0CE920C5-C21B-7DBC-1A8D-754BF50D0DD1}"/>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23601" y="1541986"/>
            <a:ext cx="2274889" cy="1279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Drummond Company to pay $775K for air pollution penalties near Birmingham">
            <a:extLst>
              <a:ext uri="{FF2B5EF4-FFF2-40B4-BE49-F238E27FC236}">
                <a16:creationId xmlns:a16="http://schemas.microsoft.com/office/drawing/2014/main" id="{8469A44B-C563-7660-A706-1598E7C39AA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20402" y="2924229"/>
            <a:ext cx="2274888" cy="1279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Trump Administration Says It's Doing a Good Job Cleaning Toxic Waste  Sites—Don't Fall for It. - NRDC Action Fund">
            <a:extLst>
              <a:ext uri="{FF2B5EF4-FFF2-40B4-BE49-F238E27FC236}">
                <a16:creationId xmlns:a16="http://schemas.microsoft.com/office/drawing/2014/main" id="{D134F559-458E-14ED-FBC2-A83B5AD66D04}"/>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20401" y="4265867"/>
            <a:ext cx="2281291" cy="1526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document&#10;&#10;Description automatically generated">
            <a:extLst>
              <a:ext uri="{FF2B5EF4-FFF2-40B4-BE49-F238E27FC236}">
                <a16:creationId xmlns:a16="http://schemas.microsoft.com/office/drawing/2014/main" id="{D16F20F5-E3AA-DC90-E827-7827985FF89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885307" y="719899"/>
            <a:ext cx="2274888" cy="918449"/>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D64AAEB0-D642-FFB2-A253-905EF1059B78}"/>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891713" y="1810086"/>
            <a:ext cx="2331874" cy="1162212"/>
          </a:xfrm>
          <a:prstGeom prst="rect">
            <a:avLst/>
          </a:prstGeom>
        </p:spPr>
      </p:pic>
      <p:sp>
        <p:nvSpPr>
          <p:cNvPr id="11" name="TextBox 10">
            <a:extLst>
              <a:ext uri="{FF2B5EF4-FFF2-40B4-BE49-F238E27FC236}">
                <a16:creationId xmlns:a16="http://schemas.microsoft.com/office/drawing/2014/main" id="{B1956E0B-39A7-2B7A-C3EF-E906DD2276CB}"/>
              </a:ext>
            </a:extLst>
          </p:cNvPr>
          <p:cNvSpPr txBox="1"/>
          <p:nvPr/>
        </p:nvSpPr>
        <p:spPr bwMode="auto">
          <a:xfrm>
            <a:off x="8004441" y="3060982"/>
            <a:ext cx="2106417" cy="90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1181" b="1" dirty="0">
                <a:solidFill>
                  <a:srgbClr val="000000"/>
                </a:solidFill>
              </a:rPr>
              <a:t>“No Southern city has experienced a longer and more damaging legacy of environmental injustice than Birmingham.” – ProPublica </a:t>
            </a:r>
          </a:p>
        </p:txBody>
      </p:sp>
      <p:pic>
        <p:nvPicPr>
          <p:cNvPr id="13" name="Picture 12" descr="A group of people standing on a path&#10;&#10;Description automatically generated">
            <a:extLst>
              <a:ext uri="{FF2B5EF4-FFF2-40B4-BE49-F238E27FC236}">
                <a16:creationId xmlns:a16="http://schemas.microsoft.com/office/drawing/2014/main" id="{B58EA62C-9ABE-387F-4E5C-E0A0EB6737EC}"/>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942060" y="4129017"/>
            <a:ext cx="2218134" cy="1663601"/>
          </a:xfrm>
          <a:prstGeom prst="rect">
            <a:avLst/>
          </a:prstGeom>
        </p:spPr>
      </p:pic>
      <p:pic>
        <p:nvPicPr>
          <p:cNvPr id="5126" name="Picture 6" descr="Making a Difference Through Mutual Aid - GASP Hosts Last Popup Market of  2023">
            <a:extLst>
              <a:ext uri="{FF2B5EF4-FFF2-40B4-BE49-F238E27FC236}">
                <a16:creationId xmlns:a16="http://schemas.microsoft.com/office/drawing/2014/main" id="{CB66FEA2-6574-B1EB-0765-44CC4E7A29B8}"/>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594432" y="701991"/>
            <a:ext cx="2838917" cy="2119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ASP | Greater-Birmingham Alliance to Stop Pollution">
            <a:extLst>
              <a:ext uri="{FF2B5EF4-FFF2-40B4-BE49-F238E27FC236}">
                <a16:creationId xmlns:a16="http://schemas.microsoft.com/office/drawing/2014/main" id="{346C1BBE-ADE0-2AB7-12F4-BC5282971D8F}"/>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26805" y="477442"/>
            <a:ext cx="2274888" cy="113744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aking a Difference Through Mutual Aid - GASP Hosts Last Popup Market of  2023">
            <a:extLst>
              <a:ext uri="{FF2B5EF4-FFF2-40B4-BE49-F238E27FC236}">
                <a16:creationId xmlns:a16="http://schemas.microsoft.com/office/drawing/2014/main" id="{69B4287B-60F9-48C4-EB5B-BF2A04FCF854}"/>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2590999" y="2924229"/>
            <a:ext cx="2845786" cy="21196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hy this UAB professor supports the All ...">
            <a:extLst>
              <a:ext uri="{FF2B5EF4-FFF2-40B4-BE49-F238E27FC236}">
                <a16:creationId xmlns:a16="http://schemas.microsoft.com/office/drawing/2014/main" id="{8AB4F699-EF35-09F0-3BF2-A93489925F9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13729" y="4688506"/>
            <a:ext cx="2119621" cy="110411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ope you'll join us tomorrow for the North Birmingham Pop-Up Market at New  Beginnings at 9am! | By GASPFacebook">
            <a:extLst>
              <a:ext uri="{FF2B5EF4-FFF2-40B4-BE49-F238E27FC236}">
                <a16:creationId xmlns:a16="http://schemas.microsoft.com/office/drawing/2014/main" id="{2A163E31-B384-7D46-C4E1-73593780C635}"/>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2598513" y="4086188"/>
            <a:ext cx="955600" cy="1706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95B135-2235-9BB4-E2A4-955581145191}"/>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6" name="Straight Connector 5">
            <a:extLst>
              <a:ext uri="{FF2B5EF4-FFF2-40B4-BE49-F238E27FC236}">
                <a16:creationId xmlns:a16="http://schemas.microsoft.com/office/drawing/2014/main" id="{5ACE96F7-4520-D5D2-8EEC-70C884959C0A}"/>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25093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0CE920C5-C21B-7DBC-1A8D-754BF50D0DD1}"/>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23601" y="1541986"/>
            <a:ext cx="2274889" cy="1279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Drummond Company to pay $775K for air pollution penalties near Birmingham">
            <a:extLst>
              <a:ext uri="{FF2B5EF4-FFF2-40B4-BE49-F238E27FC236}">
                <a16:creationId xmlns:a16="http://schemas.microsoft.com/office/drawing/2014/main" id="{8469A44B-C563-7660-A706-1598E7C39AA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20402" y="2924229"/>
            <a:ext cx="2274888" cy="1279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Trump Administration Says It's Doing a Good Job Cleaning Toxic Waste  Sites—Don't Fall for It. - NRDC Action Fund">
            <a:extLst>
              <a:ext uri="{FF2B5EF4-FFF2-40B4-BE49-F238E27FC236}">
                <a16:creationId xmlns:a16="http://schemas.microsoft.com/office/drawing/2014/main" id="{D134F559-458E-14ED-FBC2-A83B5AD66D04}"/>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20401" y="4265867"/>
            <a:ext cx="2281291" cy="1526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document&#10;&#10;Description automatically generated">
            <a:extLst>
              <a:ext uri="{FF2B5EF4-FFF2-40B4-BE49-F238E27FC236}">
                <a16:creationId xmlns:a16="http://schemas.microsoft.com/office/drawing/2014/main" id="{D16F20F5-E3AA-DC90-E827-7827985FF89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885307" y="719899"/>
            <a:ext cx="2274888" cy="918449"/>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D64AAEB0-D642-FFB2-A253-905EF1059B78}"/>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891713" y="1810086"/>
            <a:ext cx="2331874" cy="1162212"/>
          </a:xfrm>
          <a:prstGeom prst="rect">
            <a:avLst/>
          </a:prstGeom>
        </p:spPr>
      </p:pic>
      <p:sp>
        <p:nvSpPr>
          <p:cNvPr id="11" name="TextBox 10">
            <a:extLst>
              <a:ext uri="{FF2B5EF4-FFF2-40B4-BE49-F238E27FC236}">
                <a16:creationId xmlns:a16="http://schemas.microsoft.com/office/drawing/2014/main" id="{B1956E0B-39A7-2B7A-C3EF-E906DD2276CB}"/>
              </a:ext>
            </a:extLst>
          </p:cNvPr>
          <p:cNvSpPr txBox="1"/>
          <p:nvPr/>
        </p:nvSpPr>
        <p:spPr bwMode="auto">
          <a:xfrm>
            <a:off x="8004441" y="3060982"/>
            <a:ext cx="2106417" cy="90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1181" b="1" dirty="0">
                <a:solidFill>
                  <a:srgbClr val="000000"/>
                </a:solidFill>
              </a:rPr>
              <a:t>“No Southern city has experienced a longer and more damaging legacy of environmental injustice than Birmingham.” – ProPublica</a:t>
            </a:r>
          </a:p>
        </p:txBody>
      </p:sp>
      <p:pic>
        <p:nvPicPr>
          <p:cNvPr id="13" name="Picture 12" descr="A group of people standing on a path&#10;&#10;Description automatically generated">
            <a:extLst>
              <a:ext uri="{FF2B5EF4-FFF2-40B4-BE49-F238E27FC236}">
                <a16:creationId xmlns:a16="http://schemas.microsoft.com/office/drawing/2014/main" id="{B58EA62C-9ABE-387F-4E5C-E0A0EB6737EC}"/>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942060" y="4129017"/>
            <a:ext cx="2218134" cy="1663601"/>
          </a:xfrm>
          <a:prstGeom prst="rect">
            <a:avLst/>
          </a:prstGeom>
        </p:spPr>
      </p:pic>
      <p:pic>
        <p:nvPicPr>
          <p:cNvPr id="5124" name="Picture 4" descr="Power Shift Network - Wikipedia">
            <a:extLst>
              <a:ext uri="{FF2B5EF4-FFF2-40B4-BE49-F238E27FC236}">
                <a16:creationId xmlns:a16="http://schemas.microsoft.com/office/drawing/2014/main" id="{2761B4C7-78E1-5B83-BF5B-DFA74F08168B}"/>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572598" y="3129014"/>
            <a:ext cx="2119620" cy="1448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ome | Climate Justice, Y'all">
            <a:extLst>
              <a:ext uri="{FF2B5EF4-FFF2-40B4-BE49-F238E27FC236}">
                <a16:creationId xmlns:a16="http://schemas.microsoft.com/office/drawing/2014/main" id="{843280E2-D865-6A67-0EF8-E54813B81BF1}"/>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5572598" y="701991"/>
            <a:ext cx="2119620" cy="21196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aking a Difference Through Mutual Aid - GASP Hosts Last Popup Market of  2023">
            <a:extLst>
              <a:ext uri="{FF2B5EF4-FFF2-40B4-BE49-F238E27FC236}">
                <a16:creationId xmlns:a16="http://schemas.microsoft.com/office/drawing/2014/main" id="{CB66FEA2-6574-B1EB-0765-44CC4E7A29B8}"/>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2594432" y="701991"/>
            <a:ext cx="2838917" cy="2119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ASP | Greater-Birmingham Alliance to Stop Pollution">
            <a:extLst>
              <a:ext uri="{FF2B5EF4-FFF2-40B4-BE49-F238E27FC236}">
                <a16:creationId xmlns:a16="http://schemas.microsoft.com/office/drawing/2014/main" id="{346C1BBE-ADE0-2AB7-12F4-BC5282971D8F}"/>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126805" y="477442"/>
            <a:ext cx="2274888" cy="113744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aking a Difference Through Mutual Aid - GASP Hosts Last Popup Market of  2023">
            <a:extLst>
              <a:ext uri="{FF2B5EF4-FFF2-40B4-BE49-F238E27FC236}">
                <a16:creationId xmlns:a16="http://schemas.microsoft.com/office/drawing/2014/main" id="{69B4287B-60F9-48C4-EB5B-BF2A04FCF854}"/>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2590999" y="2924229"/>
            <a:ext cx="2845786" cy="21196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hy this UAB professor supports the All ...">
            <a:extLst>
              <a:ext uri="{FF2B5EF4-FFF2-40B4-BE49-F238E27FC236}">
                <a16:creationId xmlns:a16="http://schemas.microsoft.com/office/drawing/2014/main" id="{8AB4F699-EF35-09F0-3BF2-A93489925F9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3729" y="4688506"/>
            <a:ext cx="2119621" cy="1104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ome | Southeast Climate &amp; Energy Network">
            <a:extLst>
              <a:ext uri="{FF2B5EF4-FFF2-40B4-BE49-F238E27FC236}">
                <a16:creationId xmlns:a16="http://schemas.microsoft.com/office/drawing/2014/main" id="{E2A4BE73-B204-C909-A247-6440B327B030}"/>
              </a:ext>
            </a:extLst>
          </p:cNvPr>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5572599" y="4842105"/>
            <a:ext cx="2092410" cy="79691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ope you'll join us tomorrow for the North Birmingham Pop-Up Market at New  Beginnings at 9am! | By GASPFacebook">
            <a:extLst>
              <a:ext uri="{FF2B5EF4-FFF2-40B4-BE49-F238E27FC236}">
                <a16:creationId xmlns:a16="http://schemas.microsoft.com/office/drawing/2014/main" id="{2A163E31-B384-7D46-C4E1-73593780C635}"/>
              </a:ext>
            </a:extLst>
          </p:cNvPr>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2598513" y="4086188"/>
            <a:ext cx="955600" cy="1706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8EA9FF-76EF-3F4E-E837-FAD854A27A95}"/>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7" name="Straight Connector 6">
            <a:extLst>
              <a:ext uri="{FF2B5EF4-FFF2-40B4-BE49-F238E27FC236}">
                <a16:creationId xmlns:a16="http://schemas.microsoft.com/office/drawing/2014/main" id="{F3E603BE-DC7F-68F4-90B1-637220BE1751}"/>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9431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website&#10;&#10;Description automatically generated">
            <a:extLst>
              <a:ext uri="{FF2B5EF4-FFF2-40B4-BE49-F238E27FC236}">
                <a16:creationId xmlns:a16="http://schemas.microsoft.com/office/drawing/2014/main" id="{13900A14-8DE6-49ED-B442-6DB7501892F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69819" y="151046"/>
            <a:ext cx="8741880" cy="6555908"/>
          </a:xfrm>
          <a:prstGeom prst="rect">
            <a:avLst/>
          </a:prstGeom>
        </p:spPr>
      </p:pic>
      <p:cxnSp>
        <p:nvCxnSpPr>
          <p:cNvPr id="12290" name="Straight Connector 3">
            <a:extLst>
              <a:ext uri="{FF2B5EF4-FFF2-40B4-BE49-F238E27FC236}">
                <a16:creationId xmlns:a16="http://schemas.microsoft.com/office/drawing/2014/main" id="{9B62CB45-D3D3-59E1-343B-6D1EEADAE783}"/>
              </a:ext>
            </a:extLst>
          </p:cNvPr>
          <p:cNvCxnSpPr>
            <a:cxnSpLocks noChangeShapeType="1"/>
          </p:cNvCxnSpPr>
          <p:nvPr/>
        </p:nvCxnSpPr>
        <p:spPr bwMode="auto">
          <a:xfrm>
            <a:off x="6501259" y="151046"/>
            <a:ext cx="0" cy="6555908"/>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0CE920C5-C21B-7DBC-1A8D-754BF50D0DD1}"/>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23601" y="1541986"/>
            <a:ext cx="2274889" cy="1279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Drummond Company to pay $775K for air pollution penalties near Birmingham">
            <a:extLst>
              <a:ext uri="{FF2B5EF4-FFF2-40B4-BE49-F238E27FC236}">
                <a16:creationId xmlns:a16="http://schemas.microsoft.com/office/drawing/2014/main" id="{8469A44B-C563-7660-A706-1598E7C39AA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20402" y="2924229"/>
            <a:ext cx="2274888" cy="12796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Trump Administration Says It's Doing a Good Job Cleaning Toxic Waste  Sites—Don't Fall for It. - NRDC Action Fund">
            <a:extLst>
              <a:ext uri="{FF2B5EF4-FFF2-40B4-BE49-F238E27FC236}">
                <a16:creationId xmlns:a16="http://schemas.microsoft.com/office/drawing/2014/main" id="{D134F559-458E-14ED-FBC2-A83B5AD66D04}"/>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20401" y="4265867"/>
            <a:ext cx="2281291" cy="1526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document&#10;&#10;Description automatically generated">
            <a:extLst>
              <a:ext uri="{FF2B5EF4-FFF2-40B4-BE49-F238E27FC236}">
                <a16:creationId xmlns:a16="http://schemas.microsoft.com/office/drawing/2014/main" id="{D16F20F5-E3AA-DC90-E827-7827985FF89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885307" y="719899"/>
            <a:ext cx="2274888" cy="918449"/>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D64AAEB0-D642-FFB2-A253-905EF1059B78}"/>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891713" y="1810086"/>
            <a:ext cx="2331874" cy="1162212"/>
          </a:xfrm>
          <a:prstGeom prst="rect">
            <a:avLst/>
          </a:prstGeom>
        </p:spPr>
      </p:pic>
      <p:sp>
        <p:nvSpPr>
          <p:cNvPr id="11" name="TextBox 10">
            <a:extLst>
              <a:ext uri="{FF2B5EF4-FFF2-40B4-BE49-F238E27FC236}">
                <a16:creationId xmlns:a16="http://schemas.microsoft.com/office/drawing/2014/main" id="{B1956E0B-39A7-2B7A-C3EF-E906DD2276CB}"/>
              </a:ext>
            </a:extLst>
          </p:cNvPr>
          <p:cNvSpPr txBox="1"/>
          <p:nvPr/>
        </p:nvSpPr>
        <p:spPr bwMode="auto">
          <a:xfrm>
            <a:off x="8004441" y="3060982"/>
            <a:ext cx="2106417" cy="90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1181" b="1" dirty="0">
                <a:solidFill>
                  <a:srgbClr val="000000"/>
                </a:solidFill>
              </a:rPr>
              <a:t>“No Southern city has experienced a longer and more damaging legacy of environmental injustice than Birmingham.” – ProPublica</a:t>
            </a:r>
          </a:p>
        </p:txBody>
      </p:sp>
      <p:pic>
        <p:nvPicPr>
          <p:cNvPr id="13" name="Picture 12" descr="A group of people standing on a path&#10;&#10;Description automatically generated">
            <a:extLst>
              <a:ext uri="{FF2B5EF4-FFF2-40B4-BE49-F238E27FC236}">
                <a16:creationId xmlns:a16="http://schemas.microsoft.com/office/drawing/2014/main" id="{B58EA62C-9ABE-387F-4E5C-E0A0EB6737EC}"/>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942060" y="4129017"/>
            <a:ext cx="2218134" cy="1663601"/>
          </a:xfrm>
          <a:prstGeom prst="rect">
            <a:avLst/>
          </a:prstGeom>
        </p:spPr>
      </p:pic>
      <p:pic>
        <p:nvPicPr>
          <p:cNvPr id="5124" name="Picture 4" descr="Power Shift Network - Wikipedia">
            <a:extLst>
              <a:ext uri="{FF2B5EF4-FFF2-40B4-BE49-F238E27FC236}">
                <a16:creationId xmlns:a16="http://schemas.microsoft.com/office/drawing/2014/main" id="{2761B4C7-78E1-5B83-BF5B-DFA74F08168B}"/>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572598" y="3129014"/>
            <a:ext cx="2119620" cy="1448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ome | Climate Justice, Y'all">
            <a:extLst>
              <a:ext uri="{FF2B5EF4-FFF2-40B4-BE49-F238E27FC236}">
                <a16:creationId xmlns:a16="http://schemas.microsoft.com/office/drawing/2014/main" id="{843280E2-D865-6A67-0EF8-E54813B81BF1}"/>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5572598" y="701991"/>
            <a:ext cx="2119620" cy="21196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aking a Difference Through Mutual Aid - GASP Hosts Last Popup Market of  2023">
            <a:extLst>
              <a:ext uri="{FF2B5EF4-FFF2-40B4-BE49-F238E27FC236}">
                <a16:creationId xmlns:a16="http://schemas.microsoft.com/office/drawing/2014/main" id="{CB66FEA2-6574-B1EB-0765-44CC4E7A29B8}"/>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2594432" y="701991"/>
            <a:ext cx="2838917" cy="2119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ASP | Greater-Birmingham Alliance to Stop Pollution">
            <a:extLst>
              <a:ext uri="{FF2B5EF4-FFF2-40B4-BE49-F238E27FC236}">
                <a16:creationId xmlns:a16="http://schemas.microsoft.com/office/drawing/2014/main" id="{346C1BBE-ADE0-2AB7-12F4-BC5282971D8F}"/>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126805" y="477442"/>
            <a:ext cx="2274888" cy="113744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aking a Difference Through Mutual Aid - GASP Hosts Last Popup Market of  2023">
            <a:extLst>
              <a:ext uri="{FF2B5EF4-FFF2-40B4-BE49-F238E27FC236}">
                <a16:creationId xmlns:a16="http://schemas.microsoft.com/office/drawing/2014/main" id="{69B4287B-60F9-48C4-EB5B-BF2A04FCF854}"/>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2590999" y="2924229"/>
            <a:ext cx="2845786" cy="21196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hy this UAB professor supports the All ...">
            <a:extLst>
              <a:ext uri="{FF2B5EF4-FFF2-40B4-BE49-F238E27FC236}">
                <a16:creationId xmlns:a16="http://schemas.microsoft.com/office/drawing/2014/main" id="{8AB4F699-EF35-09F0-3BF2-A93489925F9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3729" y="4688506"/>
            <a:ext cx="2119621" cy="1104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ome | Southeast Climate &amp; Energy Network">
            <a:extLst>
              <a:ext uri="{FF2B5EF4-FFF2-40B4-BE49-F238E27FC236}">
                <a16:creationId xmlns:a16="http://schemas.microsoft.com/office/drawing/2014/main" id="{E2A4BE73-B204-C909-A247-6440B327B030}"/>
              </a:ext>
            </a:extLst>
          </p:cNvPr>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5572599" y="4842105"/>
            <a:ext cx="2092410" cy="79691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ope you'll join us tomorrow for the North Birmingham Pop-Up Market at New  Beginnings at 9am! | By GASPFacebook">
            <a:extLst>
              <a:ext uri="{FF2B5EF4-FFF2-40B4-BE49-F238E27FC236}">
                <a16:creationId xmlns:a16="http://schemas.microsoft.com/office/drawing/2014/main" id="{2A163E31-B384-7D46-C4E1-73593780C635}"/>
              </a:ext>
            </a:extLst>
          </p:cNvPr>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2598513" y="4086188"/>
            <a:ext cx="955600" cy="1706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8EA9FF-76EF-3F4E-E837-FAD854A27A95}"/>
              </a:ext>
            </a:extLst>
          </p:cNvPr>
          <p:cNvSpPr txBox="1">
            <a:spLocks noChangeArrowheads="1"/>
          </p:cNvSpPr>
          <p:nvPr/>
        </p:nvSpPr>
        <p:spPr bwMode="auto">
          <a:xfrm>
            <a:off x="1987511" y="49175"/>
            <a:ext cx="67217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r>
              <a:rPr lang="en-US" altLang="en-US" sz="3200" dirty="0">
                <a:solidFill>
                  <a:srgbClr val="C00000"/>
                </a:solidFill>
                <a:cs typeface="Arial" panose="020B0604020202020204" pitchFamily="34" charset="0"/>
              </a:rPr>
              <a:t>Why is it important we do this work?</a:t>
            </a:r>
          </a:p>
        </p:txBody>
      </p:sp>
      <p:cxnSp>
        <p:nvCxnSpPr>
          <p:cNvPr id="7" name="Straight Connector 6">
            <a:extLst>
              <a:ext uri="{FF2B5EF4-FFF2-40B4-BE49-F238E27FC236}">
                <a16:creationId xmlns:a16="http://schemas.microsoft.com/office/drawing/2014/main" id="{F3E603BE-DC7F-68F4-90B1-637220BE1751}"/>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20910BED-26AE-6296-137A-740BB08BD421}"/>
              </a:ext>
            </a:extLst>
          </p:cNvPr>
          <p:cNvSpPr txBox="1"/>
          <p:nvPr/>
        </p:nvSpPr>
        <p:spPr bwMode="auto">
          <a:xfrm>
            <a:off x="126805" y="5854630"/>
            <a:ext cx="756541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ctr"/>
            <a:r>
              <a:rPr lang="en-US" sz="2400" b="1" dirty="0"/>
              <a:t>Reliable, publicly available data is one of the most powerful ways to fight injustice.</a:t>
            </a:r>
          </a:p>
        </p:txBody>
      </p:sp>
    </p:spTree>
    <p:extLst>
      <p:ext uri="{BB962C8B-B14F-4D97-AF65-F5344CB8AC3E}">
        <p14:creationId xmlns:p14="http://schemas.microsoft.com/office/powerpoint/2010/main" val="3081025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EFA5A690-51AF-1A19-C5A8-08D2FFAC936C}"/>
              </a:ext>
            </a:extLst>
          </p:cNvPr>
          <p:cNvSpPr txBox="1">
            <a:spLocks noChangeArrowheads="1"/>
          </p:cNvSpPr>
          <p:nvPr/>
        </p:nvSpPr>
        <p:spPr bwMode="auto">
          <a:xfrm>
            <a:off x="1987511" y="49175"/>
            <a:ext cx="69100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pPr algn="ctr"/>
            <a:r>
              <a:rPr lang="en-US" altLang="en-US" sz="3200" dirty="0">
                <a:solidFill>
                  <a:srgbClr val="C00000"/>
                </a:solidFill>
                <a:cs typeface="Arial" panose="020B0604020202020204" pitchFamily="34" charset="0"/>
              </a:rPr>
              <a:t>Training Opportunities through CEET</a:t>
            </a:r>
          </a:p>
        </p:txBody>
      </p:sp>
      <p:cxnSp>
        <p:nvCxnSpPr>
          <p:cNvPr id="2" name="Straight Connector 1">
            <a:extLst>
              <a:ext uri="{FF2B5EF4-FFF2-40B4-BE49-F238E27FC236}">
                <a16:creationId xmlns:a16="http://schemas.microsoft.com/office/drawing/2014/main" id="{C7ACBEF3-60F7-F1B0-225F-DE0569EA0AE4}"/>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 name="TextBox 2">
            <a:extLst>
              <a:ext uri="{FF2B5EF4-FFF2-40B4-BE49-F238E27FC236}">
                <a16:creationId xmlns:a16="http://schemas.microsoft.com/office/drawing/2014/main" id="{1374E61E-3D54-5ECD-3C88-29596F99DDEF}"/>
              </a:ext>
            </a:extLst>
          </p:cNvPr>
          <p:cNvSpPr txBox="1"/>
          <p:nvPr/>
        </p:nvSpPr>
        <p:spPr>
          <a:xfrm>
            <a:off x="180691" y="849086"/>
            <a:ext cx="6540743" cy="2800767"/>
          </a:xfrm>
          <a:prstGeom prst="rect">
            <a:avLst/>
          </a:prstGeom>
          <a:noFill/>
          <a:ln w="28575">
            <a:solidFill>
              <a:srgbClr val="C00000"/>
            </a:solidFill>
          </a:ln>
        </p:spPr>
        <p:txBody>
          <a:bodyPr wrap="square">
            <a:spAutoFit/>
          </a:bodyPr>
          <a:lstStyle/>
          <a:p>
            <a:pPr algn="ctr"/>
            <a:r>
              <a:rPr lang="en-US" sz="1600" b="1" dirty="0">
                <a:solidFill>
                  <a:schemeClr val="tx1"/>
                </a:solidFill>
                <a:ea typeface="Arial" panose="020B0604020202020204" pitchFamily="34" charset="0"/>
              </a:rPr>
              <a:t>Rotation #1: Trevor Penning</a:t>
            </a:r>
          </a:p>
          <a:p>
            <a:pPr algn="ctr"/>
            <a:r>
              <a:rPr lang="en-US" sz="1600" b="1" dirty="0">
                <a:solidFill>
                  <a:schemeClr val="tx1"/>
                </a:solidFill>
                <a:ea typeface="Arial" panose="020B0604020202020204" pitchFamily="34" charset="0"/>
              </a:rPr>
              <a:t>How do human enzymes metabolize air pollutants from diesel exhaust?</a:t>
            </a:r>
          </a:p>
          <a:p>
            <a:pPr algn="ctr"/>
            <a:endParaRPr lang="en-US" sz="1600" b="1" dirty="0">
              <a:solidFill>
                <a:schemeClr val="tx1"/>
              </a:solidFill>
              <a:ea typeface="Arial" panose="020B0604020202020204" pitchFamily="34" charset="0"/>
            </a:endParaRPr>
          </a:p>
          <a:p>
            <a:pPr algn="ctr"/>
            <a:r>
              <a:rPr lang="en-US" sz="1600" b="1" dirty="0">
                <a:solidFill>
                  <a:schemeClr val="tx1"/>
                </a:solidFill>
                <a:ea typeface="Arial" panose="020B0604020202020204" pitchFamily="34" charset="0"/>
              </a:rPr>
              <a:t>Rotation #2: Rebecca Simmons</a:t>
            </a:r>
          </a:p>
          <a:p>
            <a:pPr algn="ctr"/>
            <a:r>
              <a:rPr lang="en-US" sz="1600" b="1" dirty="0">
                <a:solidFill>
                  <a:schemeClr val="tx1"/>
                </a:solidFill>
                <a:ea typeface="Arial" panose="020B0604020202020204" pitchFamily="34" charset="0"/>
              </a:rPr>
              <a:t>How does gestational exposure to endocrine disrupting chemicals disrupt fetal development?</a:t>
            </a:r>
          </a:p>
          <a:p>
            <a:pPr algn="ctr"/>
            <a:endParaRPr lang="en-US" sz="1600" b="1" dirty="0">
              <a:solidFill>
                <a:schemeClr val="tx1"/>
              </a:solidFill>
            </a:endParaRPr>
          </a:p>
          <a:p>
            <a:pPr algn="ctr"/>
            <a:r>
              <a:rPr lang="en-US" sz="1600" b="1" dirty="0">
                <a:solidFill>
                  <a:schemeClr val="tx1"/>
                </a:solidFill>
              </a:rPr>
              <a:t>Rotation #3: Krithika Lingappan (</a:t>
            </a:r>
            <a:r>
              <a:rPr lang="en-US" sz="1600" b="1" dirty="0"/>
              <a:t>Thesis Lab</a:t>
            </a:r>
            <a:r>
              <a:rPr lang="en-US" sz="1600" b="1" dirty="0">
                <a:solidFill>
                  <a:schemeClr val="tx1"/>
                </a:solidFill>
              </a:rPr>
              <a:t>) </a:t>
            </a:r>
          </a:p>
          <a:p>
            <a:pPr algn="ctr"/>
            <a:r>
              <a:rPr lang="en-US" sz="1600" b="1" dirty="0">
                <a:solidFill>
                  <a:schemeClr val="tx1"/>
                </a:solidFill>
              </a:rPr>
              <a:t>How do sex-specific mechanisms increase male vulnerability to postnatal exposures? </a:t>
            </a:r>
          </a:p>
        </p:txBody>
      </p:sp>
    </p:spTree>
    <p:extLst>
      <p:ext uri="{BB962C8B-B14F-4D97-AF65-F5344CB8AC3E}">
        <p14:creationId xmlns:p14="http://schemas.microsoft.com/office/powerpoint/2010/main" val="2175465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EFA5A690-51AF-1A19-C5A8-08D2FFAC936C}"/>
              </a:ext>
            </a:extLst>
          </p:cNvPr>
          <p:cNvSpPr txBox="1">
            <a:spLocks noChangeArrowheads="1"/>
          </p:cNvSpPr>
          <p:nvPr/>
        </p:nvSpPr>
        <p:spPr bwMode="auto">
          <a:xfrm>
            <a:off x="1987511" y="49175"/>
            <a:ext cx="69100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pPr algn="ctr"/>
            <a:r>
              <a:rPr lang="en-US" altLang="en-US" sz="3200" dirty="0">
                <a:solidFill>
                  <a:srgbClr val="C00000"/>
                </a:solidFill>
                <a:cs typeface="Arial" panose="020B0604020202020204" pitchFamily="34" charset="0"/>
              </a:rPr>
              <a:t>Training Opportunities through CEET</a:t>
            </a:r>
          </a:p>
        </p:txBody>
      </p:sp>
      <p:cxnSp>
        <p:nvCxnSpPr>
          <p:cNvPr id="2" name="Straight Connector 1">
            <a:extLst>
              <a:ext uri="{FF2B5EF4-FFF2-40B4-BE49-F238E27FC236}">
                <a16:creationId xmlns:a16="http://schemas.microsoft.com/office/drawing/2014/main" id="{C7ACBEF3-60F7-F1B0-225F-DE0569EA0AE4}"/>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 name="TextBox 2">
            <a:extLst>
              <a:ext uri="{FF2B5EF4-FFF2-40B4-BE49-F238E27FC236}">
                <a16:creationId xmlns:a16="http://schemas.microsoft.com/office/drawing/2014/main" id="{1374E61E-3D54-5ECD-3C88-29596F99DDEF}"/>
              </a:ext>
            </a:extLst>
          </p:cNvPr>
          <p:cNvSpPr txBox="1"/>
          <p:nvPr/>
        </p:nvSpPr>
        <p:spPr>
          <a:xfrm>
            <a:off x="180691" y="849086"/>
            <a:ext cx="6540743" cy="2800767"/>
          </a:xfrm>
          <a:prstGeom prst="rect">
            <a:avLst/>
          </a:prstGeom>
          <a:noFill/>
          <a:ln w="28575">
            <a:solidFill>
              <a:srgbClr val="C00000"/>
            </a:solidFill>
          </a:ln>
        </p:spPr>
        <p:txBody>
          <a:bodyPr wrap="square">
            <a:spAutoFit/>
          </a:bodyPr>
          <a:lstStyle/>
          <a:p>
            <a:pPr algn="ctr"/>
            <a:r>
              <a:rPr lang="en-US" sz="1600" b="1" dirty="0">
                <a:solidFill>
                  <a:schemeClr val="tx1"/>
                </a:solidFill>
                <a:ea typeface="Arial" panose="020B0604020202020204" pitchFamily="34" charset="0"/>
              </a:rPr>
              <a:t>Rotation #1: Trevor Penning</a:t>
            </a:r>
          </a:p>
          <a:p>
            <a:pPr algn="ctr"/>
            <a:r>
              <a:rPr lang="en-US" sz="1600" b="1" dirty="0">
                <a:solidFill>
                  <a:schemeClr val="tx1"/>
                </a:solidFill>
                <a:ea typeface="Arial" panose="020B0604020202020204" pitchFamily="34" charset="0"/>
              </a:rPr>
              <a:t>How do human enzymes metabolize air pollutants from diesel exhaust?</a:t>
            </a:r>
          </a:p>
          <a:p>
            <a:pPr algn="ctr"/>
            <a:endParaRPr lang="en-US" sz="1600" b="1" dirty="0">
              <a:solidFill>
                <a:schemeClr val="tx1"/>
              </a:solidFill>
              <a:ea typeface="Arial" panose="020B0604020202020204" pitchFamily="34" charset="0"/>
            </a:endParaRPr>
          </a:p>
          <a:p>
            <a:pPr algn="ctr"/>
            <a:r>
              <a:rPr lang="en-US" sz="1600" b="1" dirty="0">
                <a:solidFill>
                  <a:schemeClr val="tx1"/>
                </a:solidFill>
                <a:ea typeface="Arial" panose="020B0604020202020204" pitchFamily="34" charset="0"/>
              </a:rPr>
              <a:t>Rotation #2: Rebecca Simmons</a:t>
            </a:r>
          </a:p>
          <a:p>
            <a:pPr algn="ctr"/>
            <a:r>
              <a:rPr lang="en-US" sz="1600" b="1" dirty="0">
                <a:solidFill>
                  <a:schemeClr val="tx1"/>
                </a:solidFill>
                <a:ea typeface="Arial" panose="020B0604020202020204" pitchFamily="34" charset="0"/>
              </a:rPr>
              <a:t>How does gestational exposure to endocrine disrupting chemicals disrupt fetal development?</a:t>
            </a:r>
          </a:p>
          <a:p>
            <a:pPr algn="ctr"/>
            <a:endParaRPr lang="en-US" sz="1600" b="1" dirty="0">
              <a:solidFill>
                <a:schemeClr val="tx1"/>
              </a:solidFill>
            </a:endParaRPr>
          </a:p>
          <a:p>
            <a:pPr algn="ctr"/>
            <a:r>
              <a:rPr lang="en-US" sz="1600" b="1" dirty="0">
                <a:solidFill>
                  <a:schemeClr val="tx1"/>
                </a:solidFill>
              </a:rPr>
              <a:t>Rotation #3: Krithika Lingappan (</a:t>
            </a:r>
            <a:r>
              <a:rPr lang="en-US" sz="1600" b="1" dirty="0"/>
              <a:t>Thesis Lab</a:t>
            </a:r>
            <a:r>
              <a:rPr lang="en-US" sz="1600" b="1" dirty="0">
                <a:solidFill>
                  <a:schemeClr val="tx1"/>
                </a:solidFill>
              </a:rPr>
              <a:t>) </a:t>
            </a:r>
          </a:p>
          <a:p>
            <a:pPr algn="ctr"/>
            <a:r>
              <a:rPr lang="en-US" sz="1600" b="1" dirty="0">
                <a:solidFill>
                  <a:schemeClr val="tx1"/>
                </a:solidFill>
              </a:rPr>
              <a:t>How do sex-specific mechanisms increase male vulnerability to postnatal exposures? </a:t>
            </a:r>
          </a:p>
        </p:txBody>
      </p:sp>
      <p:pic>
        <p:nvPicPr>
          <p:cNvPr id="11" name="Picture 10" descr="A poster with text and images&#10;&#10;Description automatically generated">
            <a:extLst>
              <a:ext uri="{FF2B5EF4-FFF2-40B4-BE49-F238E27FC236}">
                <a16:creationId xmlns:a16="http://schemas.microsoft.com/office/drawing/2014/main" id="{0CDAFE9E-DFFC-7872-1181-D285349F79C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31095" y="846517"/>
            <a:ext cx="3273552" cy="4236361"/>
          </a:xfrm>
          <a:prstGeom prst="rect">
            <a:avLst/>
          </a:prstGeom>
          <a:ln>
            <a:solidFill>
              <a:schemeClr val="tx1"/>
            </a:solidFill>
          </a:ln>
        </p:spPr>
      </p:pic>
      <p:sp>
        <p:nvSpPr>
          <p:cNvPr id="13" name="TextBox 12">
            <a:extLst>
              <a:ext uri="{FF2B5EF4-FFF2-40B4-BE49-F238E27FC236}">
                <a16:creationId xmlns:a16="http://schemas.microsoft.com/office/drawing/2014/main" id="{0AEC9019-A041-23AC-E5B9-8AC0779278FE}"/>
              </a:ext>
            </a:extLst>
          </p:cNvPr>
          <p:cNvSpPr txBox="1"/>
          <p:nvPr/>
        </p:nvSpPr>
        <p:spPr>
          <a:xfrm>
            <a:off x="6831095" y="5268231"/>
            <a:ext cx="3275214" cy="830997"/>
          </a:xfrm>
          <a:prstGeom prst="rect">
            <a:avLst/>
          </a:prstGeom>
          <a:noFill/>
          <a:ln w="28575">
            <a:solidFill>
              <a:srgbClr val="C00000"/>
            </a:solidFill>
          </a:ln>
        </p:spPr>
        <p:txBody>
          <a:bodyPr wrap="square">
            <a:spAutoFit/>
          </a:bodyPr>
          <a:lstStyle/>
          <a:p>
            <a:pPr algn="ctr"/>
            <a:r>
              <a:rPr lang="en-US" sz="1600" b="1" dirty="0">
                <a:solidFill>
                  <a:schemeClr val="tx1"/>
                </a:solidFill>
                <a:ea typeface="Arial" panose="020B0604020202020204" pitchFamily="34" charset="0"/>
              </a:rPr>
              <a:t>Community Engagement Rotation: Air Pollution and Cancer Risk</a:t>
            </a:r>
            <a:endParaRPr lang="en-US" sz="1600" b="1" dirty="0">
              <a:solidFill>
                <a:schemeClr val="tx1"/>
              </a:solidFill>
            </a:endParaRPr>
          </a:p>
        </p:txBody>
      </p:sp>
    </p:spTree>
    <p:extLst>
      <p:ext uri="{BB962C8B-B14F-4D97-AF65-F5344CB8AC3E}">
        <p14:creationId xmlns:p14="http://schemas.microsoft.com/office/powerpoint/2010/main" val="357284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EFA5A690-51AF-1A19-C5A8-08D2FFAC936C}"/>
              </a:ext>
            </a:extLst>
          </p:cNvPr>
          <p:cNvSpPr txBox="1">
            <a:spLocks noChangeArrowheads="1"/>
          </p:cNvSpPr>
          <p:nvPr/>
        </p:nvSpPr>
        <p:spPr bwMode="auto">
          <a:xfrm>
            <a:off x="1987511" y="49175"/>
            <a:ext cx="69100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pPr algn="ctr"/>
            <a:r>
              <a:rPr lang="en-US" altLang="en-US" sz="3200" dirty="0">
                <a:solidFill>
                  <a:srgbClr val="C00000"/>
                </a:solidFill>
                <a:cs typeface="Arial" panose="020B0604020202020204" pitchFamily="34" charset="0"/>
              </a:rPr>
              <a:t>Training Opportunities through CEET</a:t>
            </a:r>
          </a:p>
        </p:txBody>
      </p:sp>
      <p:sp>
        <p:nvSpPr>
          <p:cNvPr id="10" name="TextBox 9">
            <a:extLst>
              <a:ext uri="{FF2B5EF4-FFF2-40B4-BE49-F238E27FC236}">
                <a16:creationId xmlns:a16="http://schemas.microsoft.com/office/drawing/2014/main" id="{C44BAB68-3651-5FD1-7AEC-2E5238309FE5}"/>
              </a:ext>
            </a:extLst>
          </p:cNvPr>
          <p:cNvSpPr txBox="1"/>
          <p:nvPr/>
        </p:nvSpPr>
        <p:spPr>
          <a:xfrm>
            <a:off x="6831095" y="5268231"/>
            <a:ext cx="3275214" cy="830997"/>
          </a:xfrm>
          <a:prstGeom prst="rect">
            <a:avLst/>
          </a:prstGeom>
          <a:noFill/>
          <a:ln w="28575">
            <a:solidFill>
              <a:srgbClr val="C00000"/>
            </a:solidFill>
          </a:ln>
        </p:spPr>
        <p:txBody>
          <a:bodyPr wrap="square">
            <a:spAutoFit/>
          </a:bodyPr>
          <a:lstStyle/>
          <a:p>
            <a:pPr algn="ctr"/>
            <a:r>
              <a:rPr lang="en-US" sz="1600" b="1" dirty="0">
                <a:solidFill>
                  <a:schemeClr val="tx1"/>
                </a:solidFill>
                <a:ea typeface="Arial" panose="020B0604020202020204" pitchFamily="34" charset="0"/>
              </a:rPr>
              <a:t>Community Engagement Rotation: Air Pollution and Cancer Risk</a:t>
            </a:r>
            <a:endParaRPr lang="en-US" sz="1600" b="1" dirty="0">
              <a:solidFill>
                <a:schemeClr val="tx1"/>
              </a:solidFill>
            </a:endParaRPr>
          </a:p>
        </p:txBody>
      </p:sp>
      <p:cxnSp>
        <p:nvCxnSpPr>
          <p:cNvPr id="2" name="Straight Connector 1">
            <a:extLst>
              <a:ext uri="{FF2B5EF4-FFF2-40B4-BE49-F238E27FC236}">
                <a16:creationId xmlns:a16="http://schemas.microsoft.com/office/drawing/2014/main" id="{C7ACBEF3-60F7-F1B0-225F-DE0569EA0AE4}"/>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 name="TextBox 2">
            <a:extLst>
              <a:ext uri="{FF2B5EF4-FFF2-40B4-BE49-F238E27FC236}">
                <a16:creationId xmlns:a16="http://schemas.microsoft.com/office/drawing/2014/main" id="{1374E61E-3D54-5ECD-3C88-29596F99DDEF}"/>
              </a:ext>
            </a:extLst>
          </p:cNvPr>
          <p:cNvSpPr txBox="1"/>
          <p:nvPr/>
        </p:nvSpPr>
        <p:spPr>
          <a:xfrm>
            <a:off x="180691" y="849086"/>
            <a:ext cx="6540743" cy="2800767"/>
          </a:xfrm>
          <a:prstGeom prst="rect">
            <a:avLst/>
          </a:prstGeom>
          <a:noFill/>
          <a:ln w="28575">
            <a:solidFill>
              <a:srgbClr val="C00000"/>
            </a:solidFill>
          </a:ln>
        </p:spPr>
        <p:txBody>
          <a:bodyPr wrap="square">
            <a:spAutoFit/>
          </a:bodyPr>
          <a:lstStyle/>
          <a:p>
            <a:pPr algn="ctr"/>
            <a:r>
              <a:rPr lang="en-US" sz="1600" b="1" dirty="0">
                <a:solidFill>
                  <a:schemeClr val="tx1"/>
                </a:solidFill>
                <a:ea typeface="Arial" panose="020B0604020202020204" pitchFamily="34" charset="0"/>
              </a:rPr>
              <a:t>Rotation #1: Trevor Penning</a:t>
            </a:r>
          </a:p>
          <a:p>
            <a:pPr algn="ctr"/>
            <a:r>
              <a:rPr lang="en-US" sz="1600" b="1" dirty="0">
                <a:solidFill>
                  <a:schemeClr val="tx1"/>
                </a:solidFill>
                <a:ea typeface="Arial" panose="020B0604020202020204" pitchFamily="34" charset="0"/>
              </a:rPr>
              <a:t>How do human enzymes metabolize air pollutants from diesel exhaust?</a:t>
            </a:r>
          </a:p>
          <a:p>
            <a:pPr algn="ctr"/>
            <a:endParaRPr lang="en-US" sz="1600" b="1" dirty="0">
              <a:solidFill>
                <a:schemeClr val="tx1"/>
              </a:solidFill>
              <a:ea typeface="Arial" panose="020B0604020202020204" pitchFamily="34" charset="0"/>
            </a:endParaRPr>
          </a:p>
          <a:p>
            <a:pPr algn="ctr"/>
            <a:r>
              <a:rPr lang="en-US" sz="1600" b="1" dirty="0">
                <a:solidFill>
                  <a:schemeClr val="tx1"/>
                </a:solidFill>
                <a:ea typeface="Arial" panose="020B0604020202020204" pitchFamily="34" charset="0"/>
              </a:rPr>
              <a:t>Rotation #2: Rebecca Simmons</a:t>
            </a:r>
          </a:p>
          <a:p>
            <a:pPr algn="ctr"/>
            <a:r>
              <a:rPr lang="en-US" sz="1600" b="1" dirty="0">
                <a:solidFill>
                  <a:schemeClr val="tx1"/>
                </a:solidFill>
                <a:ea typeface="Arial" panose="020B0604020202020204" pitchFamily="34" charset="0"/>
              </a:rPr>
              <a:t>How does gestational exposure to endocrine disrupting chemicals disrupt fetal development?</a:t>
            </a:r>
          </a:p>
          <a:p>
            <a:pPr algn="ctr"/>
            <a:endParaRPr lang="en-US" sz="1600" b="1" dirty="0">
              <a:solidFill>
                <a:schemeClr val="tx1"/>
              </a:solidFill>
            </a:endParaRPr>
          </a:p>
          <a:p>
            <a:pPr algn="ctr"/>
            <a:r>
              <a:rPr lang="en-US" sz="1600" b="1" dirty="0">
                <a:solidFill>
                  <a:schemeClr val="tx1"/>
                </a:solidFill>
              </a:rPr>
              <a:t>Rotation #3: Krithika Lingappan (</a:t>
            </a:r>
            <a:r>
              <a:rPr lang="en-US" sz="1600" b="1" dirty="0"/>
              <a:t>Thesis Lab</a:t>
            </a:r>
            <a:r>
              <a:rPr lang="en-US" sz="1600" b="1" dirty="0">
                <a:solidFill>
                  <a:schemeClr val="tx1"/>
                </a:solidFill>
              </a:rPr>
              <a:t>) </a:t>
            </a:r>
          </a:p>
          <a:p>
            <a:pPr algn="ctr"/>
            <a:r>
              <a:rPr lang="en-US" sz="1600" b="1" dirty="0">
                <a:solidFill>
                  <a:schemeClr val="tx1"/>
                </a:solidFill>
              </a:rPr>
              <a:t>How do sex-specific mechanisms increase male vulnerability to postnatal exposures? </a:t>
            </a:r>
          </a:p>
        </p:txBody>
      </p:sp>
      <p:pic>
        <p:nvPicPr>
          <p:cNvPr id="5" name="Picture 4" descr="A group of people in a classroom&#10;&#10;Description automatically generated">
            <a:extLst>
              <a:ext uri="{FF2B5EF4-FFF2-40B4-BE49-F238E27FC236}">
                <a16:creationId xmlns:a16="http://schemas.microsoft.com/office/drawing/2014/main" id="{695BE18A-5EF3-86A5-A67E-EA2D160EB02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75847" y="4668916"/>
            <a:ext cx="2873829" cy="1889806"/>
          </a:xfrm>
          <a:prstGeom prst="rect">
            <a:avLst/>
          </a:prstGeom>
        </p:spPr>
      </p:pic>
      <p:sp>
        <p:nvSpPr>
          <p:cNvPr id="7" name="TextBox 6">
            <a:extLst>
              <a:ext uri="{FF2B5EF4-FFF2-40B4-BE49-F238E27FC236}">
                <a16:creationId xmlns:a16="http://schemas.microsoft.com/office/drawing/2014/main" id="{97DA2E34-E6D0-C0BD-BBC4-03E7F3717E3B}"/>
              </a:ext>
            </a:extLst>
          </p:cNvPr>
          <p:cNvSpPr txBox="1"/>
          <p:nvPr/>
        </p:nvSpPr>
        <p:spPr>
          <a:xfrm>
            <a:off x="175848" y="3742775"/>
            <a:ext cx="2873829" cy="830997"/>
          </a:xfrm>
          <a:prstGeom prst="rect">
            <a:avLst/>
          </a:prstGeom>
          <a:noFill/>
          <a:ln w="28575">
            <a:solidFill>
              <a:srgbClr val="C00000"/>
            </a:solidFill>
          </a:ln>
        </p:spPr>
        <p:txBody>
          <a:bodyPr wrap="square">
            <a:spAutoFit/>
          </a:bodyPr>
          <a:lstStyle/>
          <a:p>
            <a:pPr algn="ctr"/>
            <a:r>
              <a:rPr lang="en-US" sz="1600" b="1" dirty="0">
                <a:solidFill>
                  <a:schemeClr val="tx1"/>
                </a:solidFill>
              </a:rPr>
              <a:t>T32 Travel funds for off-site course at the Marine Biological Laboratory </a:t>
            </a:r>
          </a:p>
        </p:txBody>
      </p:sp>
      <p:pic>
        <p:nvPicPr>
          <p:cNvPr id="12" name="Picture 11" descr="A group of people standing in a tank with fish in it&#10;&#10;Description automatically generated">
            <a:extLst>
              <a:ext uri="{FF2B5EF4-FFF2-40B4-BE49-F238E27FC236}">
                <a16:creationId xmlns:a16="http://schemas.microsoft.com/office/drawing/2014/main" id="{9A0363CC-2096-70A8-82D4-5E6421C6FDC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159337" y="3732497"/>
            <a:ext cx="3562097" cy="2366731"/>
          </a:xfrm>
          <a:prstGeom prst="rect">
            <a:avLst/>
          </a:prstGeom>
        </p:spPr>
      </p:pic>
      <p:pic>
        <p:nvPicPr>
          <p:cNvPr id="13" name="Picture 12" descr="A poster with text and images&#10;&#10;Description automatically generated">
            <a:extLst>
              <a:ext uri="{FF2B5EF4-FFF2-40B4-BE49-F238E27FC236}">
                <a16:creationId xmlns:a16="http://schemas.microsoft.com/office/drawing/2014/main" id="{45D5A966-5612-83F0-E96E-F3872E7B46D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831095" y="846517"/>
            <a:ext cx="3273552" cy="4236361"/>
          </a:xfrm>
          <a:prstGeom prst="rect">
            <a:avLst/>
          </a:prstGeom>
          <a:ln>
            <a:solidFill>
              <a:schemeClr val="tx1"/>
            </a:solidFill>
          </a:ln>
        </p:spPr>
      </p:pic>
      <p:sp>
        <p:nvSpPr>
          <p:cNvPr id="14" name="TextBox 13">
            <a:extLst>
              <a:ext uri="{FF2B5EF4-FFF2-40B4-BE49-F238E27FC236}">
                <a16:creationId xmlns:a16="http://schemas.microsoft.com/office/drawing/2014/main" id="{4049B819-ED1B-A5E7-11CC-8C012D84738A}"/>
              </a:ext>
            </a:extLst>
          </p:cNvPr>
          <p:cNvSpPr txBox="1"/>
          <p:nvPr/>
        </p:nvSpPr>
        <p:spPr bwMode="auto">
          <a:xfrm>
            <a:off x="3159337" y="6244337"/>
            <a:ext cx="45328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800" b="1" dirty="0">
                <a:solidFill>
                  <a:schemeClr val="tx1"/>
                </a:solidFill>
              </a:rPr>
              <a:t>Rose.albert@pennmedicine.upenn.edu</a:t>
            </a:r>
          </a:p>
        </p:txBody>
      </p:sp>
    </p:spTree>
    <p:extLst>
      <p:ext uri="{BB962C8B-B14F-4D97-AF65-F5344CB8AC3E}">
        <p14:creationId xmlns:p14="http://schemas.microsoft.com/office/powerpoint/2010/main" val="1520090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426CCD-84F8-E89F-3E8E-C2491E8F99F8}"/>
              </a:ext>
            </a:extLst>
          </p:cNvPr>
          <p:cNvSpPr txBox="1"/>
          <p:nvPr/>
        </p:nvSpPr>
        <p:spPr>
          <a:xfrm>
            <a:off x="2562726" y="1894036"/>
            <a:ext cx="4727128" cy="1354217"/>
          </a:xfrm>
          <a:prstGeom prst="rect">
            <a:avLst/>
          </a:prstGeom>
          <a:noFill/>
        </p:spPr>
        <p:txBody>
          <a:bodyPr wrap="none" rtlCol="0">
            <a:spAutoFit/>
          </a:bodyPr>
          <a:lstStyle/>
          <a:p>
            <a:r>
              <a:rPr lang="en-US" sz="3200" dirty="0">
                <a:hlinkClick r:id="rId2"/>
              </a:rPr>
              <a:t>CEET Promotional Video</a:t>
            </a:r>
            <a:endParaRPr lang="en-US" sz="3200" dirty="0"/>
          </a:p>
          <a:p>
            <a:pPr marL="0" marR="0" algn="l">
              <a:spcBef>
                <a:spcPts val="0"/>
              </a:spcBef>
              <a:spcAft>
                <a:spcPts val="0"/>
              </a:spcAft>
            </a:pPr>
            <a:r>
              <a:rPr lang="en-US" sz="1800" b="0" i="0" u="none" strike="noStrike" dirty="0">
                <a:solidFill>
                  <a:srgbClr val="212121"/>
                </a:solidFill>
                <a:effectLst/>
                <a:latin typeface="Calibri" panose="020F0502020204030204" pitchFamily="34" charset="0"/>
              </a:rPr>
              <a:t> </a:t>
            </a:r>
          </a:p>
          <a:p>
            <a:endParaRPr lang="en-US" sz="3200" dirty="0"/>
          </a:p>
        </p:txBody>
      </p:sp>
    </p:spTree>
    <p:extLst>
      <p:ext uri="{BB962C8B-B14F-4D97-AF65-F5344CB8AC3E}">
        <p14:creationId xmlns:p14="http://schemas.microsoft.com/office/powerpoint/2010/main" val="2439403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a:extLst>
              <a:ext uri="{FF2B5EF4-FFF2-40B4-BE49-F238E27FC236}">
                <a16:creationId xmlns:a16="http://schemas.microsoft.com/office/drawing/2014/main" id="{1934DD16-0FE7-B565-72BE-5283AEC75121}"/>
              </a:ext>
            </a:extLst>
          </p:cNvPr>
          <p:cNvSpPr txBox="1">
            <a:spLocks noChangeArrowheads="1"/>
          </p:cNvSpPr>
          <p:nvPr/>
        </p:nvSpPr>
        <p:spPr bwMode="auto">
          <a:xfrm>
            <a:off x="0" y="0"/>
            <a:ext cx="1028700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6" rIns="91430" bIns="45716">
            <a:spAutoFit/>
          </a:bodyPr>
          <a:lstStyle>
            <a:lvl1pPr>
              <a:defRPr sz="1400">
                <a:solidFill>
                  <a:schemeClr val="tx2"/>
                </a:solidFill>
                <a:latin typeface="Arial" panose="020B0604020202020204" pitchFamily="34" charset="0"/>
                <a:ea typeface="ＭＳ Ｐゴシック" panose="020B0600070205080204" pitchFamily="34" charset="-128"/>
              </a:defRPr>
            </a:lvl1pPr>
            <a:lvl2pPr marL="742950" indent="-285750">
              <a:defRPr sz="1400">
                <a:solidFill>
                  <a:schemeClr val="tx2"/>
                </a:solidFill>
                <a:latin typeface="Arial" panose="020B0604020202020204" pitchFamily="34" charset="0"/>
                <a:ea typeface="ＭＳ Ｐゴシック" panose="020B0600070205080204" pitchFamily="34" charset="-128"/>
              </a:defRPr>
            </a:lvl2pPr>
            <a:lvl3pPr marL="1143000" indent="-228600">
              <a:defRPr sz="1400">
                <a:solidFill>
                  <a:schemeClr val="tx2"/>
                </a:solidFill>
                <a:latin typeface="Arial" panose="020B0604020202020204" pitchFamily="34" charset="0"/>
                <a:ea typeface="ＭＳ Ｐゴシック" panose="020B0600070205080204" pitchFamily="34" charset="-128"/>
              </a:defRPr>
            </a:lvl3pPr>
            <a:lvl4pPr marL="1600200" indent="-228600">
              <a:defRPr sz="1400">
                <a:solidFill>
                  <a:schemeClr val="tx2"/>
                </a:solidFill>
                <a:latin typeface="Arial" panose="020B0604020202020204" pitchFamily="34" charset="0"/>
                <a:ea typeface="ＭＳ Ｐゴシック" panose="020B0600070205080204" pitchFamily="34" charset="-128"/>
              </a:defRPr>
            </a:lvl4pPr>
            <a:lvl5pPr marL="2057400" indent="-228600">
              <a:defRPr sz="1400">
                <a:solidFill>
                  <a:schemeClr val="tx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2"/>
                </a:solidFill>
                <a:latin typeface="Arial" panose="020B0604020202020204" pitchFamily="34" charset="0"/>
                <a:ea typeface="ＭＳ Ｐゴシック" panose="020B0600070205080204" pitchFamily="34" charset="-128"/>
              </a:defRPr>
            </a:lvl9pPr>
          </a:lstStyle>
          <a:p>
            <a:pPr algn="ctr"/>
            <a:r>
              <a:rPr lang="en-US" altLang="en-US" sz="3200" dirty="0">
                <a:solidFill>
                  <a:srgbClr val="C00000"/>
                </a:solidFill>
                <a:latin typeface="+mj-lt"/>
              </a:rPr>
              <a:t>How to apply?</a:t>
            </a:r>
          </a:p>
        </p:txBody>
      </p:sp>
      <p:sp>
        <p:nvSpPr>
          <p:cNvPr id="19459" name="TextBox 9">
            <a:extLst>
              <a:ext uri="{FF2B5EF4-FFF2-40B4-BE49-F238E27FC236}">
                <a16:creationId xmlns:a16="http://schemas.microsoft.com/office/drawing/2014/main" id="{D7D29650-0A69-4F82-B9DC-68DEF83B8F31}"/>
              </a:ext>
            </a:extLst>
          </p:cNvPr>
          <p:cNvSpPr txBox="1">
            <a:spLocks noChangeArrowheads="1"/>
          </p:cNvSpPr>
          <p:nvPr/>
        </p:nvSpPr>
        <p:spPr bwMode="auto">
          <a:xfrm>
            <a:off x="413274" y="1001043"/>
            <a:ext cx="8600358" cy="2652008"/>
          </a:xfrm>
          <a:prstGeom prst="rect">
            <a:avLst/>
          </a:prstGeom>
          <a:noFill/>
          <a:ln>
            <a:noFill/>
          </a:ln>
        </p:spPr>
        <p:txBody>
          <a:bodyPr wrap="square">
            <a:spAutoFit/>
          </a:bodyPr>
          <a:lstStyle>
            <a:lvl1pPr>
              <a:defRPr sz="1400" b="1">
                <a:solidFill>
                  <a:srgbClr val="000000"/>
                </a:solidFill>
                <a:latin typeface="Arial" charset="0"/>
              </a:defRPr>
            </a:lvl1pPr>
            <a:lvl2pPr marL="742950" indent="-285750">
              <a:defRPr sz="1400" b="1">
                <a:solidFill>
                  <a:srgbClr val="000000"/>
                </a:solidFill>
                <a:latin typeface="Arial" charset="0"/>
              </a:defRPr>
            </a:lvl2pPr>
            <a:lvl3pPr marL="1143000" indent="-228600">
              <a:defRPr sz="1400" b="1">
                <a:solidFill>
                  <a:srgbClr val="000000"/>
                </a:solidFill>
                <a:latin typeface="Arial" charset="0"/>
              </a:defRPr>
            </a:lvl3pPr>
            <a:lvl4pPr marL="1600200" indent="-228600">
              <a:defRPr sz="1400" b="1">
                <a:solidFill>
                  <a:srgbClr val="000000"/>
                </a:solidFill>
                <a:latin typeface="Arial" charset="0"/>
              </a:defRPr>
            </a:lvl4pPr>
            <a:lvl5pPr marL="2057400" indent="-228600">
              <a:defRPr sz="1400" b="1">
                <a:solidFill>
                  <a:srgbClr val="000000"/>
                </a:solidFill>
                <a:latin typeface="Arial" charset="0"/>
              </a:defRPr>
            </a:lvl5pPr>
            <a:lvl6pPr marL="2514600" indent="-228600" eaLnBrk="0" fontAlgn="base" hangingPunct="0">
              <a:spcBef>
                <a:spcPct val="0"/>
              </a:spcBef>
              <a:spcAft>
                <a:spcPct val="0"/>
              </a:spcAft>
              <a:defRPr sz="1400" b="1">
                <a:solidFill>
                  <a:srgbClr val="000000"/>
                </a:solidFill>
                <a:latin typeface="Arial" charset="0"/>
              </a:defRPr>
            </a:lvl6pPr>
            <a:lvl7pPr marL="2971800" indent="-228600" eaLnBrk="0" fontAlgn="base" hangingPunct="0">
              <a:spcBef>
                <a:spcPct val="0"/>
              </a:spcBef>
              <a:spcAft>
                <a:spcPct val="0"/>
              </a:spcAft>
              <a:defRPr sz="1400" b="1">
                <a:solidFill>
                  <a:srgbClr val="000000"/>
                </a:solidFill>
                <a:latin typeface="Arial" charset="0"/>
              </a:defRPr>
            </a:lvl7pPr>
            <a:lvl8pPr marL="3429000" indent="-228600" eaLnBrk="0" fontAlgn="base" hangingPunct="0">
              <a:spcBef>
                <a:spcPct val="0"/>
              </a:spcBef>
              <a:spcAft>
                <a:spcPct val="0"/>
              </a:spcAft>
              <a:defRPr sz="1400" b="1">
                <a:solidFill>
                  <a:srgbClr val="000000"/>
                </a:solidFill>
                <a:latin typeface="Arial" charset="0"/>
              </a:defRPr>
            </a:lvl8pPr>
            <a:lvl9pPr marL="3886200" indent="-228600" eaLnBrk="0" fontAlgn="base" hangingPunct="0">
              <a:spcBef>
                <a:spcPct val="0"/>
              </a:spcBef>
              <a:spcAft>
                <a:spcPct val="0"/>
              </a:spcAft>
              <a:defRPr sz="1400" b="1">
                <a:solidFill>
                  <a:srgbClr val="000000"/>
                </a:solidFill>
                <a:latin typeface="Arial" charset="0"/>
              </a:defRPr>
            </a:lvl9pPr>
          </a:lstStyle>
          <a:p>
            <a:pPr>
              <a:defRPr/>
            </a:pPr>
            <a:r>
              <a:rPr lang="en-US" sz="2400" dirty="0">
                <a:ea typeface="+mn-ea"/>
              </a:rPr>
              <a:t>Administrative Contact </a:t>
            </a:r>
          </a:p>
          <a:p>
            <a:pPr>
              <a:defRPr/>
            </a:pPr>
            <a:r>
              <a:rPr lang="en-US" sz="2400" b="0" dirty="0">
                <a:solidFill>
                  <a:schemeClr val="tx1"/>
                </a:solidFill>
                <a:ea typeface="+mn-ea"/>
              </a:rPr>
              <a:t>Jenn Kuklinski: </a:t>
            </a:r>
            <a:r>
              <a:rPr lang="en-US" sz="2400" b="0" dirty="0">
                <a:solidFill>
                  <a:schemeClr val="tx1"/>
                </a:solidFill>
                <a:ea typeface="+mn-ea"/>
                <a:hlinkClick r:id="rId2">
                  <a:extLst>
                    <a:ext uri="{A12FA001-AC4F-418D-AE19-62706E023703}">
                      <ahyp:hlinkClr xmlns:ahyp="http://schemas.microsoft.com/office/drawing/2018/hyperlinkcolor" val="tx"/>
                    </a:ext>
                  </a:extLst>
                </a:hlinkClick>
              </a:rPr>
              <a:t>jkuklins@pennmedicine.upenn.edu</a:t>
            </a:r>
            <a:endParaRPr lang="en-US" sz="2400" b="0" dirty="0">
              <a:solidFill>
                <a:schemeClr val="tx1"/>
              </a:solidFill>
              <a:ea typeface="+mn-ea"/>
            </a:endParaRPr>
          </a:p>
          <a:p>
            <a:pPr>
              <a:buFont typeface="Wingdings" pitchFamily="2" charset="2"/>
              <a:buChar char="Ø"/>
              <a:defRPr/>
            </a:pPr>
            <a:endParaRPr lang="en-US" dirty="0">
              <a:solidFill>
                <a:schemeClr val="tx1"/>
              </a:solidFill>
              <a:ea typeface="+mn-ea"/>
            </a:endParaRPr>
          </a:p>
          <a:p>
            <a:pPr>
              <a:defRPr/>
            </a:pPr>
            <a:r>
              <a:rPr lang="en-US" sz="2400" dirty="0">
                <a:solidFill>
                  <a:schemeClr val="tx1"/>
                </a:solidFill>
                <a:ea typeface="+mn-ea"/>
              </a:rPr>
              <a:t>Training Grant Directors</a:t>
            </a:r>
          </a:p>
          <a:p>
            <a:pPr>
              <a:defRPr/>
            </a:pPr>
            <a:r>
              <a:rPr lang="en-US" sz="2400" b="0" dirty="0">
                <a:solidFill>
                  <a:schemeClr val="tx1"/>
                </a:solidFill>
                <a:ea typeface="+mn-ea"/>
              </a:rPr>
              <a:t>Blanca Himes, PhD: </a:t>
            </a:r>
            <a:r>
              <a:rPr lang="en-US" sz="2400" b="0" dirty="0">
                <a:solidFill>
                  <a:schemeClr val="tx1"/>
                </a:solidFill>
                <a:ea typeface="+mn-ea"/>
                <a:hlinkClick r:id="rId3">
                  <a:extLst>
                    <a:ext uri="{A12FA001-AC4F-418D-AE19-62706E023703}">
                      <ahyp:hlinkClr xmlns:ahyp="http://schemas.microsoft.com/office/drawing/2018/hyperlinkcolor" val="tx"/>
                    </a:ext>
                  </a:extLst>
                </a:hlinkClick>
              </a:rPr>
              <a:t>bhimes@pennmedicine.upenn.edu</a:t>
            </a:r>
            <a:r>
              <a:rPr lang="en-US" sz="2400" b="0" dirty="0">
                <a:solidFill>
                  <a:schemeClr val="tx1"/>
                </a:solidFill>
                <a:ea typeface="+mn-ea"/>
              </a:rPr>
              <a:t> </a:t>
            </a:r>
          </a:p>
          <a:p>
            <a:pPr>
              <a:spcBef>
                <a:spcPts val="500"/>
              </a:spcBef>
              <a:defRPr/>
            </a:pPr>
            <a:r>
              <a:rPr lang="en-US" sz="2400" b="0" dirty="0">
                <a:solidFill>
                  <a:schemeClr val="tx1"/>
                </a:solidFill>
                <a:ea typeface="+mn-ea"/>
              </a:rPr>
              <a:t>Trevor Penning, PhD: </a:t>
            </a:r>
            <a:r>
              <a:rPr lang="en-US" sz="2400" b="0" dirty="0">
                <a:solidFill>
                  <a:schemeClr val="tx1"/>
                </a:solidFill>
                <a:ea typeface="+mn-ea"/>
                <a:hlinkClick r:id="rId4">
                  <a:extLst>
                    <a:ext uri="{A12FA001-AC4F-418D-AE19-62706E023703}">
                      <ahyp:hlinkClr xmlns:ahyp="http://schemas.microsoft.com/office/drawing/2018/hyperlinkcolor" val="tx"/>
                    </a:ext>
                  </a:extLst>
                </a:hlinkClick>
              </a:rPr>
              <a:t>penning@upenn.edu</a:t>
            </a:r>
            <a:r>
              <a:rPr lang="en-US" sz="2400" b="0" dirty="0">
                <a:solidFill>
                  <a:schemeClr val="tx1"/>
                </a:solidFill>
                <a:ea typeface="+mn-ea"/>
              </a:rPr>
              <a:t> </a:t>
            </a:r>
          </a:p>
          <a:p>
            <a:pPr>
              <a:spcBef>
                <a:spcPts val="500"/>
              </a:spcBef>
              <a:defRPr/>
            </a:pPr>
            <a:r>
              <a:rPr lang="en-US" sz="2400" b="0" dirty="0">
                <a:solidFill>
                  <a:schemeClr val="tx1"/>
                </a:solidFill>
                <a:ea typeface="+mn-ea"/>
              </a:rPr>
              <a:t>Becky Simmons, MD: </a:t>
            </a:r>
            <a:r>
              <a:rPr lang="en-US" sz="2400" b="0" dirty="0">
                <a:solidFill>
                  <a:schemeClr val="tx1"/>
                </a:solidFill>
                <a:ea typeface="+mn-ea"/>
                <a:hlinkClick r:id="rId5">
                  <a:extLst>
                    <a:ext uri="{A12FA001-AC4F-418D-AE19-62706E023703}">
                      <ahyp:hlinkClr xmlns:ahyp="http://schemas.microsoft.com/office/drawing/2018/hyperlinkcolor" val="tx"/>
                    </a:ext>
                  </a:extLst>
                </a:hlinkClick>
              </a:rPr>
              <a:t>rsimmons@pennmedicine.upenn.edu</a:t>
            </a:r>
            <a:r>
              <a:rPr lang="en-US" sz="2400" b="0" dirty="0">
                <a:solidFill>
                  <a:schemeClr val="tx1"/>
                </a:solidFill>
                <a:ea typeface="+mn-ea"/>
              </a:rPr>
              <a:t> </a:t>
            </a:r>
            <a:endParaRPr lang="en-US" dirty="0">
              <a:ea typeface="+mn-ea"/>
            </a:endParaRPr>
          </a:p>
        </p:txBody>
      </p:sp>
      <p:pic>
        <p:nvPicPr>
          <p:cNvPr id="3" name="Picture 2" descr="Several people looking at a poster board&#10;&#10;Description automatically generated">
            <a:extLst>
              <a:ext uri="{FF2B5EF4-FFF2-40B4-BE49-F238E27FC236}">
                <a16:creationId xmlns:a16="http://schemas.microsoft.com/office/drawing/2014/main" id="{6271C3BC-4579-D2CA-EE09-FA2E83E359D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663824" y="4069328"/>
            <a:ext cx="2682241" cy="2011680"/>
          </a:xfrm>
          <a:prstGeom prst="rect">
            <a:avLst/>
          </a:prstGeom>
          <a:ln>
            <a:solidFill>
              <a:schemeClr val="tx1"/>
            </a:solidFill>
          </a:ln>
        </p:spPr>
      </p:pic>
      <p:pic>
        <p:nvPicPr>
          <p:cNvPr id="5" name="Picture 4" descr="A person standing at a podium&#10;&#10;Description automatically generated">
            <a:extLst>
              <a:ext uri="{FF2B5EF4-FFF2-40B4-BE49-F238E27FC236}">
                <a16:creationId xmlns:a16="http://schemas.microsoft.com/office/drawing/2014/main" id="{0A72A889-900C-0932-8561-CBF886CAB8CC}"/>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90725" y="4069328"/>
            <a:ext cx="3017520" cy="2011680"/>
          </a:xfrm>
          <a:prstGeom prst="rect">
            <a:avLst/>
          </a:prstGeom>
          <a:ln>
            <a:solidFill>
              <a:schemeClr val="tx1"/>
            </a:solidFill>
          </a:ln>
        </p:spPr>
      </p:pic>
      <p:pic>
        <p:nvPicPr>
          <p:cNvPr id="7" name="Picture 6" descr="A person with her hand on her chin&#10;&#10;Description automatically generated">
            <a:extLst>
              <a:ext uri="{FF2B5EF4-FFF2-40B4-BE49-F238E27FC236}">
                <a16:creationId xmlns:a16="http://schemas.microsoft.com/office/drawing/2014/main" id="{7283E488-9648-67C4-6949-579B080591E8}"/>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6588522" y="4069328"/>
            <a:ext cx="3478490" cy="2011680"/>
          </a:xfrm>
          <a:prstGeom prst="rect">
            <a:avLst/>
          </a:prstGeom>
          <a:ln>
            <a:solidFill>
              <a:srgbClr val="000000"/>
            </a:solidFill>
          </a:ln>
        </p:spPr>
      </p:pic>
      <p:cxnSp>
        <p:nvCxnSpPr>
          <p:cNvPr id="2" name="Straight Connector 1">
            <a:extLst>
              <a:ext uri="{FF2B5EF4-FFF2-40B4-BE49-F238E27FC236}">
                <a16:creationId xmlns:a16="http://schemas.microsoft.com/office/drawing/2014/main" id="{5DEF8C74-85ED-9AD0-4D6B-E7DEFC0EFF32}"/>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89DE-66F7-CB8C-ED9A-9AC5B60A04CF}"/>
              </a:ext>
            </a:extLst>
          </p:cNvPr>
          <p:cNvSpPr>
            <a:spLocks noGrp="1"/>
          </p:cNvSpPr>
          <p:nvPr>
            <p:ph type="title"/>
          </p:nvPr>
        </p:nvSpPr>
        <p:spPr>
          <a:xfrm>
            <a:off x="188536" y="27403"/>
            <a:ext cx="9892133" cy="558800"/>
          </a:xfrm>
        </p:spPr>
        <p:txBody>
          <a:bodyPr/>
          <a:lstStyle/>
          <a:p>
            <a:pPr algn="ctr"/>
            <a:r>
              <a:rPr lang="en-US" sz="3000" b="0" dirty="0">
                <a:solidFill>
                  <a:srgbClr val="C00000"/>
                </a:solidFill>
              </a:rPr>
              <a:t>Center of Excellence in Environmental Toxicology (CEET)</a:t>
            </a:r>
          </a:p>
        </p:txBody>
      </p:sp>
      <p:sp>
        <p:nvSpPr>
          <p:cNvPr id="18" name="TextBox 17">
            <a:extLst>
              <a:ext uri="{FF2B5EF4-FFF2-40B4-BE49-F238E27FC236}">
                <a16:creationId xmlns:a16="http://schemas.microsoft.com/office/drawing/2014/main" id="{C56B527E-E052-631F-195E-055D54ED04FF}"/>
              </a:ext>
            </a:extLst>
          </p:cNvPr>
          <p:cNvSpPr txBox="1"/>
          <p:nvPr/>
        </p:nvSpPr>
        <p:spPr>
          <a:xfrm>
            <a:off x="3387457" y="4108936"/>
            <a:ext cx="184731" cy="3111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22"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grpSp>
        <p:nvGrpSpPr>
          <p:cNvPr id="39" name="Group 38">
            <a:extLst>
              <a:ext uri="{FF2B5EF4-FFF2-40B4-BE49-F238E27FC236}">
                <a16:creationId xmlns:a16="http://schemas.microsoft.com/office/drawing/2014/main" id="{B104E8F9-5670-C9DC-3F40-2CD8B950570E}"/>
              </a:ext>
            </a:extLst>
          </p:cNvPr>
          <p:cNvGrpSpPr/>
          <p:nvPr/>
        </p:nvGrpSpPr>
        <p:grpSpPr>
          <a:xfrm>
            <a:off x="1208753" y="649288"/>
            <a:ext cx="8190169" cy="2796498"/>
            <a:chOff x="1208753" y="649288"/>
            <a:chExt cx="8190169" cy="2796498"/>
          </a:xfrm>
        </p:grpSpPr>
        <p:grpSp>
          <p:nvGrpSpPr>
            <p:cNvPr id="37" name="Group 36">
              <a:extLst>
                <a:ext uri="{FF2B5EF4-FFF2-40B4-BE49-F238E27FC236}">
                  <a16:creationId xmlns:a16="http://schemas.microsoft.com/office/drawing/2014/main" id="{63D7E298-2D77-F01D-8A3D-824CC584C0B3}"/>
                </a:ext>
              </a:extLst>
            </p:cNvPr>
            <p:cNvGrpSpPr/>
            <p:nvPr/>
          </p:nvGrpSpPr>
          <p:grpSpPr>
            <a:xfrm>
              <a:off x="1208753" y="649288"/>
              <a:ext cx="8190169" cy="2796498"/>
              <a:chOff x="1208753" y="649288"/>
              <a:chExt cx="8190169" cy="2796498"/>
            </a:xfrm>
          </p:grpSpPr>
          <p:sp>
            <p:nvSpPr>
              <p:cNvPr id="23" name="Rounded Rectangle 22">
                <a:extLst>
                  <a:ext uri="{FF2B5EF4-FFF2-40B4-BE49-F238E27FC236}">
                    <a16:creationId xmlns:a16="http://schemas.microsoft.com/office/drawing/2014/main" id="{BC98FC20-3F63-6109-B069-3DBCA1B0A0F5}"/>
                  </a:ext>
                </a:extLst>
              </p:cNvPr>
              <p:cNvSpPr/>
              <p:nvPr/>
            </p:nvSpPr>
            <p:spPr bwMode="auto">
              <a:xfrm>
                <a:off x="7048655" y="1965942"/>
                <a:ext cx="2268686" cy="393202"/>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nvGrpSpPr>
              <p:cNvPr id="36" name="Group 35">
                <a:extLst>
                  <a:ext uri="{FF2B5EF4-FFF2-40B4-BE49-F238E27FC236}">
                    <a16:creationId xmlns:a16="http://schemas.microsoft.com/office/drawing/2014/main" id="{AAAC02F8-D26F-E5B6-BC12-FE2150D37982}"/>
                  </a:ext>
                </a:extLst>
              </p:cNvPr>
              <p:cNvGrpSpPr/>
              <p:nvPr/>
            </p:nvGrpSpPr>
            <p:grpSpPr>
              <a:xfrm>
                <a:off x="1208753" y="649288"/>
                <a:ext cx="8190169" cy="2796498"/>
                <a:chOff x="1208753" y="649288"/>
                <a:chExt cx="8190169" cy="2796498"/>
              </a:xfrm>
            </p:grpSpPr>
            <p:sp>
              <p:nvSpPr>
                <p:cNvPr id="7" name="TextBox 6">
                  <a:extLst>
                    <a:ext uri="{FF2B5EF4-FFF2-40B4-BE49-F238E27FC236}">
                      <a16:creationId xmlns:a16="http://schemas.microsoft.com/office/drawing/2014/main" id="{A140E6A8-1FB2-22E1-36FE-1452AA54E73A}"/>
                    </a:ext>
                  </a:extLst>
                </p:cNvPr>
                <p:cNvSpPr txBox="1"/>
                <p:nvPr/>
              </p:nvSpPr>
              <p:spPr>
                <a:xfrm>
                  <a:off x="7296595" y="2660956"/>
                  <a:ext cx="1672766" cy="784830"/>
                </a:xfrm>
                <a:prstGeom prst="rect">
                  <a:avLst/>
                </a:prstGeom>
                <a:noFill/>
              </p:spPr>
              <p:txBody>
                <a:bodyPr wrap="square" rtlCol="0">
                  <a:spAutoFit/>
                </a:bodyPr>
                <a:lstStyle/>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Patients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Human Subjects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(TRSC)</a:t>
                  </a:r>
                </a:p>
              </p:txBody>
            </p:sp>
            <p:grpSp>
              <p:nvGrpSpPr>
                <p:cNvPr id="8" name="Group 7">
                  <a:extLst>
                    <a:ext uri="{FF2B5EF4-FFF2-40B4-BE49-F238E27FC236}">
                      <a16:creationId xmlns:a16="http://schemas.microsoft.com/office/drawing/2014/main" id="{CA56F5A0-78DD-92B3-1178-DC70588693C9}"/>
                    </a:ext>
                  </a:extLst>
                </p:cNvPr>
                <p:cNvGrpSpPr/>
                <p:nvPr/>
              </p:nvGrpSpPr>
              <p:grpSpPr>
                <a:xfrm>
                  <a:off x="1208753" y="1839965"/>
                  <a:ext cx="1262685" cy="1128717"/>
                  <a:chOff x="1079695" y="1621766"/>
                  <a:chExt cx="1879707" cy="1600062"/>
                </a:xfrm>
              </p:grpSpPr>
              <p:sp>
                <p:nvSpPr>
                  <p:cNvPr id="32" name="Rounded Rectangle 31">
                    <a:extLst>
                      <a:ext uri="{FF2B5EF4-FFF2-40B4-BE49-F238E27FC236}">
                        <a16:creationId xmlns:a16="http://schemas.microsoft.com/office/drawing/2014/main" id="{2708D748-3C15-2EEE-E7E5-60E612AC4B3A}"/>
                      </a:ext>
                    </a:extLst>
                  </p:cNvPr>
                  <p:cNvSpPr/>
                  <p:nvPr/>
                </p:nvSpPr>
                <p:spPr bwMode="auto">
                  <a:xfrm>
                    <a:off x="1086927" y="1621766"/>
                    <a:ext cx="1872475" cy="1600062"/>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33" name="TextBox 32">
                    <a:extLst>
                      <a:ext uri="{FF2B5EF4-FFF2-40B4-BE49-F238E27FC236}">
                        <a16:creationId xmlns:a16="http://schemas.microsoft.com/office/drawing/2014/main" id="{1DA0C593-31AF-496B-F989-79EB6C2B258D}"/>
                      </a:ext>
                    </a:extLst>
                  </p:cNvPr>
                  <p:cNvSpPr txBox="1"/>
                  <p:nvPr/>
                </p:nvSpPr>
                <p:spPr>
                  <a:xfrm>
                    <a:off x="1079695" y="1671328"/>
                    <a:ext cx="1725790" cy="1439797"/>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Exposures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(Exposome</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Climate </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Change)</a:t>
                    </a:r>
                  </a:p>
                </p:txBody>
              </p:sp>
            </p:grpSp>
            <p:grpSp>
              <p:nvGrpSpPr>
                <p:cNvPr id="9" name="Group 8">
                  <a:extLst>
                    <a:ext uri="{FF2B5EF4-FFF2-40B4-BE49-F238E27FC236}">
                      <a16:creationId xmlns:a16="http://schemas.microsoft.com/office/drawing/2014/main" id="{E1CCED5B-E191-37A2-2FEB-F80E4AACE3E6}"/>
                    </a:ext>
                  </a:extLst>
                </p:cNvPr>
                <p:cNvGrpSpPr/>
                <p:nvPr/>
              </p:nvGrpSpPr>
              <p:grpSpPr>
                <a:xfrm>
                  <a:off x="3050141" y="1840226"/>
                  <a:ext cx="2202661" cy="1107255"/>
                  <a:chOff x="4329680" y="1615219"/>
                  <a:chExt cx="3454072" cy="1570008"/>
                </a:xfrm>
              </p:grpSpPr>
              <p:sp>
                <p:nvSpPr>
                  <p:cNvPr id="30" name="Rounded Rectangle 29">
                    <a:extLst>
                      <a:ext uri="{FF2B5EF4-FFF2-40B4-BE49-F238E27FC236}">
                        <a16:creationId xmlns:a16="http://schemas.microsoft.com/office/drawing/2014/main" id="{5EB6468F-6CBA-E26D-2EB1-5A4D4401D45D}"/>
                      </a:ext>
                    </a:extLst>
                  </p:cNvPr>
                  <p:cNvSpPr/>
                  <p:nvPr/>
                </p:nvSpPr>
                <p:spPr bwMode="auto">
                  <a:xfrm>
                    <a:off x="4329680" y="1615219"/>
                    <a:ext cx="3454072" cy="157000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31" name="TextBox 30">
                    <a:extLst>
                      <a:ext uri="{FF2B5EF4-FFF2-40B4-BE49-F238E27FC236}">
                        <a16:creationId xmlns:a16="http://schemas.microsoft.com/office/drawing/2014/main" id="{072D66E5-5B77-86F0-7D32-07A4B394FF08}"/>
                      </a:ext>
                    </a:extLst>
                  </p:cNvPr>
                  <p:cNvSpPr txBox="1"/>
                  <p:nvPr/>
                </p:nvSpPr>
                <p:spPr>
                  <a:xfrm>
                    <a:off x="4479098" y="2106718"/>
                    <a:ext cx="2705273" cy="458225"/>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Adverse Outcome</a:t>
                    </a:r>
                  </a:p>
                </p:txBody>
              </p:sp>
            </p:grpSp>
            <p:grpSp>
              <p:nvGrpSpPr>
                <p:cNvPr id="10" name="Group 9">
                  <a:extLst>
                    <a:ext uri="{FF2B5EF4-FFF2-40B4-BE49-F238E27FC236}">
                      <a16:creationId xmlns:a16="http://schemas.microsoft.com/office/drawing/2014/main" id="{59E40095-9DC8-9FA7-B7DB-CB509B3F7C6C}"/>
                    </a:ext>
                  </a:extLst>
                </p:cNvPr>
                <p:cNvGrpSpPr/>
                <p:nvPr/>
              </p:nvGrpSpPr>
              <p:grpSpPr>
                <a:xfrm>
                  <a:off x="5625379" y="1828593"/>
                  <a:ext cx="1180772" cy="1129334"/>
                  <a:chOff x="8784721" y="1648010"/>
                  <a:chExt cx="1768261" cy="1570008"/>
                </a:xfrm>
              </p:grpSpPr>
              <p:sp>
                <p:nvSpPr>
                  <p:cNvPr id="28" name="Rounded Rectangle 27">
                    <a:extLst>
                      <a:ext uri="{FF2B5EF4-FFF2-40B4-BE49-F238E27FC236}">
                        <a16:creationId xmlns:a16="http://schemas.microsoft.com/office/drawing/2014/main" id="{EF2B9685-3DB6-0B4B-DE5B-62209BB3AF59}"/>
                      </a:ext>
                    </a:extLst>
                  </p:cNvPr>
                  <p:cNvSpPr/>
                  <p:nvPr/>
                </p:nvSpPr>
                <p:spPr bwMode="auto">
                  <a:xfrm>
                    <a:off x="8891687" y="1648010"/>
                    <a:ext cx="1587261" cy="157000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9" name="TextBox 28">
                    <a:extLst>
                      <a:ext uri="{FF2B5EF4-FFF2-40B4-BE49-F238E27FC236}">
                        <a16:creationId xmlns:a16="http://schemas.microsoft.com/office/drawing/2014/main" id="{F049EA28-7AD2-1515-7450-5D67E0085B24}"/>
                      </a:ext>
                    </a:extLst>
                  </p:cNvPr>
                  <p:cNvSpPr txBox="1"/>
                  <p:nvPr/>
                </p:nvSpPr>
                <p:spPr>
                  <a:xfrm>
                    <a:off x="8784721" y="2187659"/>
                    <a:ext cx="1768261" cy="449266"/>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 Translation</a:t>
                    </a:r>
                  </a:p>
                </p:txBody>
              </p:sp>
            </p:grpSp>
            <p:grpSp>
              <p:nvGrpSpPr>
                <p:cNvPr id="11" name="Group 10">
                  <a:extLst>
                    <a:ext uri="{FF2B5EF4-FFF2-40B4-BE49-F238E27FC236}">
                      <a16:creationId xmlns:a16="http://schemas.microsoft.com/office/drawing/2014/main" id="{F1BAC566-CBB1-A28C-51FB-42DE652EDA2B}"/>
                    </a:ext>
                  </a:extLst>
                </p:cNvPr>
                <p:cNvGrpSpPr/>
                <p:nvPr/>
              </p:nvGrpSpPr>
              <p:grpSpPr>
                <a:xfrm>
                  <a:off x="6952489" y="649288"/>
                  <a:ext cx="2446433" cy="1015662"/>
                  <a:chOff x="9142537" y="824376"/>
                  <a:chExt cx="1847692" cy="790827"/>
                </a:xfrm>
              </p:grpSpPr>
              <p:sp>
                <p:nvSpPr>
                  <p:cNvPr id="26" name="Rounded Rectangle 25">
                    <a:extLst>
                      <a:ext uri="{FF2B5EF4-FFF2-40B4-BE49-F238E27FC236}">
                        <a16:creationId xmlns:a16="http://schemas.microsoft.com/office/drawing/2014/main" id="{8401BC78-4A0D-F61F-049B-C25A58826453}"/>
                      </a:ext>
                    </a:extLst>
                  </p:cNvPr>
                  <p:cNvSpPr/>
                  <p:nvPr/>
                </p:nvSpPr>
                <p:spPr bwMode="auto">
                  <a:xfrm>
                    <a:off x="9225447" y="846884"/>
                    <a:ext cx="1681871" cy="768319"/>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7" name="TextBox 26">
                    <a:extLst>
                      <a:ext uri="{FF2B5EF4-FFF2-40B4-BE49-F238E27FC236}">
                        <a16:creationId xmlns:a16="http://schemas.microsoft.com/office/drawing/2014/main" id="{1FA2EC0B-D793-FF22-7BE0-F06C319F1CD3}"/>
                      </a:ext>
                    </a:extLst>
                  </p:cNvPr>
                  <p:cNvSpPr txBox="1"/>
                  <p:nvPr/>
                </p:nvSpPr>
                <p:spPr>
                  <a:xfrm>
                    <a:off x="9142537" y="824376"/>
                    <a:ext cx="1847692" cy="790827"/>
                  </a:xfrm>
                  <a:prstGeom prst="rect">
                    <a:avLst/>
                  </a:prstGeom>
                  <a:noFill/>
                </p:spPr>
                <p:txBody>
                  <a:bodyPr wrap="square" rtlCol="0">
                    <a:spAutoFit/>
                  </a:bodyPr>
                  <a:lstStyle/>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Communities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Policy Makers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Health Care Professionals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(CEC)</a:t>
                    </a:r>
                  </a:p>
                </p:txBody>
              </p:sp>
            </p:grpSp>
            <p:sp>
              <p:nvSpPr>
                <p:cNvPr id="12" name="Rounded Rectangle 11">
                  <a:extLst>
                    <a:ext uri="{FF2B5EF4-FFF2-40B4-BE49-F238E27FC236}">
                      <a16:creationId xmlns:a16="http://schemas.microsoft.com/office/drawing/2014/main" id="{1EF976EA-B26F-7840-CD5E-E4EBF0F6693F}"/>
                    </a:ext>
                  </a:extLst>
                </p:cNvPr>
                <p:cNvSpPr/>
                <p:nvPr/>
              </p:nvSpPr>
              <p:spPr bwMode="auto">
                <a:xfrm>
                  <a:off x="7041363" y="2648165"/>
                  <a:ext cx="2268686" cy="765314"/>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3" name="Right Arrow 12">
                  <a:extLst>
                    <a:ext uri="{FF2B5EF4-FFF2-40B4-BE49-F238E27FC236}">
                      <a16:creationId xmlns:a16="http://schemas.microsoft.com/office/drawing/2014/main" id="{9D22B74B-659B-F815-4036-950051439500}"/>
                    </a:ext>
                  </a:extLst>
                </p:cNvPr>
                <p:cNvSpPr/>
                <p:nvPr/>
              </p:nvSpPr>
              <p:spPr bwMode="auto">
                <a:xfrm>
                  <a:off x="2589993" y="2216772"/>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4" name="Right Arrow 13">
                  <a:extLst>
                    <a:ext uri="{FF2B5EF4-FFF2-40B4-BE49-F238E27FC236}">
                      <a16:creationId xmlns:a16="http://schemas.microsoft.com/office/drawing/2014/main" id="{47DC25E6-F8EE-62EB-56EB-C79D7CF42E27}"/>
                    </a:ext>
                  </a:extLst>
                </p:cNvPr>
                <p:cNvSpPr/>
                <p:nvPr/>
              </p:nvSpPr>
              <p:spPr bwMode="auto">
                <a:xfrm>
                  <a:off x="5288007" y="2186565"/>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5" name="Right Arrow 14">
                  <a:extLst>
                    <a:ext uri="{FF2B5EF4-FFF2-40B4-BE49-F238E27FC236}">
                      <a16:creationId xmlns:a16="http://schemas.microsoft.com/office/drawing/2014/main" id="{B344556D-9DEF-24D5-28BF-CA46EB650932}"/>
                    </a:ext>
                  </a:extLst>
                </p:cNvPr>
                <p:cNvSpPr/>
                <p:nvPr/>
              </p:nvSpPr>
              <p:spPr bwMode="auto">
                <a:xfrm rot="19412932">
                  <a:off x="6613728" y="1464735"/>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6" name="Right Arrow 15">
                  <a:extLst>
                    <a:ext uri="{FF2B5EF4-FFF2-40B4-BE49-F238E27FC236}">
                      <a16:creationId xmlns:a16="http://schemas.microsoft.com/office/drawing/2014/main" id="{58A9301C-F953-3417-4343-21761886CD25}"/>
                    </a:ext>
                  </a:extLst>
                </p:cNvPr>
                <p:cNvSpPr/>
                <p:nvPr/>
              </p:nvSpPr>
              <p:spPr bwMode="auto">
                <a:xfrm rot="2393932">
                  <a:off x="6605121" y="2970090"/>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7" name="Up-Down Arrow 16">
                  <a:extLst>
                    <a:ext uri="{FF2B5EF4-FFF2-40B4-BE49-F238E27FC236}">
                      <a16:creationId xmlns:a16="http://schemas.microsoft.com/office/drawing/2014/main" id="{5D002D5B-29A1-E5AB-79A9-56ABE79A4338}"/>
                    </a:ext>
                  </a:extLst>
                </p:cNvPr>
                <p:cNvSpPr/>
                <p:nvPr/>
              </p:nvSpPr>
              <p:spPr bwMode="auto">
                <a:xfrm>
                  <a:off x="8035359" y="1664950"/>
                  <a:ext cx="270828" cy="301812"/>
                </a:xfrm>
                <a:prstGeom prst="upDownArrow">
                  <a:avLst>
                    <a:gd name="adj1" fmla="val 50000"/>
                    <a:gd name="adj2" fmla="val 50000"/>
                  </a:avLst>
                </a:prstGeom>
                <a:solidFill>
                  <a:srgbClr val="008F41"/>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4" name="TextBox 23">
                  <a:extLst>
                    <a:ext uri="{FF2B5EF4-FFF2-40B4-BE49-F238E27FC236}">
                      <a16:creationId xmlns:a16="http://schemas.microsoft.com/office/drawing/2014/main" id="{B37FFBF0-A764-EDE9-EE6D-6862C5AD2B20}"/>
                    </a:ext>
                  </a:extLst>
                </p:cNvPr>
                <p:cNvSpPr txBox="1"/>
                <p:nvPr/>
              </p:nvSpPr>
              <p:spPr>
                <a:xfrm>
                  <a:off x="7011760" y="2012408"/>
                  <a:ext cx="238716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Implementation Science</a:t>
                  </a:r>
                </a:p>
              </p:txBody>
            </p:sp>
          </p:grpSp>
        </p:grpSp>
        <p:sp>
          <p:nvSpPr>
            <p:cNvPr id="25" name="Up-Down Arrow 24">
              <a:extLst>
                <a:ext uri="{FF2B5EF4-FFF2-40B4-BE49-F238E27FC236}">
                  <a16:creationId xmlns:a16="http://schemas.microsoft.com/office/drawing/2014/main" id="{55003B5B-C958-7B39-4C63-FBD8C96A375E}"/>
                </a:ext>
              </a:extLst>
            </p:cNvPr>
            <p:cNvSpPr/>
            <p:nvPr/>
          </p:nvSpPr>
          <p:spPr bwMode="auto">
            <a:xfrm>
              <a:off x="8035359" y="2346353"/>
              <a:ext cx="270828" cy="301812"/>
            </a:xfrm>
            <a:prstGeom prst="upDownArrow">
              <a:avLst>
                <a:gd name="adj1" fmla="val 50000"/>
                <a:gd name="adj2" fmla="val 50000"/>
              </a:avLst>
            </a:prstGeom>
            <a:solidFill>
              <a:srgbClr val="008F41"/>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spTree>
    <p:extLst>
      <p:ext uri="{BB962C8B-B14F-4D97-AF65-F5344CB8AC3E}">
        <p14:creationId xmlns:p14="http://schemas.microsoft.com/office/powerpoint/2010/main" val="22232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nt-Up Arrow 5">
            <a:extLst>
              <a:ext uri="{FF2B5EF4-FFF2-40B4-BE49-F238E27FC236}">
                <a16:creationId xmlns:a16="http://schemas.microsoft.com/office/drawing/2014/main" id="{8469BB7D-CF45-EE26-E477-F8B4AA47748B}"/>
              </a:ext>
            </a:extLst>
          </p:cNvPr>
          <p:cNvSpPr/>
          <p:nvPr/>
        </p:nvSpPr>
        <p:spPr bwMode="auto">
          <a:xfrm rot="10800000">
            <a:off x="1654698" y="1058809"/>
            <a:ext cx="5284693" cy="616805"/>
          </a:xfrm>
          <a:prstGeom prst="bentUpArrow">
            <a:avLst>
              <a:gd name="adj1" fmla="val 27451"/>
              <a:gd name="adj2" fmla="val 25000"/>
              <a:gd name="adj3" fmla="val 25000"/>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8" name="TextBox 17">
            <a:extLst>
              <a:ext uri="{FF2B5EF4-FFF2-40B4-BE49-F238E27FC236}">
                <a16:creationId xmlns:a16="http://schemas.microsoft.com/office/drawing/2014/main" id="{C56B527E-E052-631F-195E-055D54ED04FF}"/>
              </a:ext>
            </a:extLst>
          </p:cNvPr>
          <p:cNvSpPr txBox="1"/>
          <p:nvPr/>
        </p:nvSpPr>
        <p:spPr>
          <a:xfrm>
            <a:off x="3387457" y="4108936"/>
            <a:ext cx="184731" cy="3111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22"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grpSp>
        <p:nvGrpSpPr>
          <p:cNvPr id="39" name="Group 38">
            <a:extLst>
              <a:ext uri="{FF2B5EF4-FFF2-40B4-BE49-F238E27FC236}">
                <a16:creationId xmlns:a16="http://schemas.microsoft.com/office/drawing/2014/main" id="{B104E8F9-5670-C9DC-3F40-2CD8B950570E}"/>
              </a:ext>
            </a:extLst>
          </p:cNvPr>
          <p:cNvGrpSpPr/>
          <p:nvPr/>
        </p:nvGrpSpPr>
        <p:grpSpPr>
          <a:xfrm>
            <a:off x="1208753" y="649288"/>
            <a:ext cx="8190169" cy="2796498"/>
            <a:chOff x="1208753" y="649288"/>
            <a:chExt cx="8190169" cy="2796498"/>
          </a:xfrm>
        </p:grpSpPr>
        <p:grpSp>
          <p:nvGrpSpPr>
            <p:cNvPr id="37" name="Group 36">
              <a:extLst>
                <a:ext uri="{FF2B5EF4-FFF2-40B4-BE49-F238E27FC236}">
                  <a16:creationId xmlns:a16="http://schemas.microsoft.com/office/drawing/2014/main" id="{63D7E298-2D77-F01D-8A3D-824CC584C0B3}"/>
                </a:ext>
              </a:extLst>
            </p:cNvPr>
            <p:cNvGrpSpPr/>
            <p:nvPr/>
          </p:nvGrpSpPr>
          <p:grpSpPr>
            <a:xfrm>
              <a:off x="1208753" y="649288"/>
              <a:ext cx="8190169" cy="2796498"/>
              <a:chOff x="1208753" y="649288"/>
              <a:chExt cx="8190169" cy="2796498"/>
            </a:xfrm>
          </p:grpSpPr>
          <p:sp>
            <p:nvSpPr>
              <p:cNvPr id="23" name="Rounded Rectangle 22">
                <a:extLst>
                  <a:ext uri="{FF2B5EF4-FFF2-40B4-BE49-F238E27FC236}">
                    <a16:creationId xmlns:a16="http://schemas.microsoft.com/office/drawing/2014/main" id="{BC98FC20-3F63-6109-B069-3DBCA1B0A0F5}"/>
                  </a:ext>
                </a:extLst>
              </p:cNvPr>
              <p:cNvSpPr/>
              <p:nvPr/>
            </p:nvSpPr>
            <p:spPr bwMode="auto">
              <a:xfrm>
                <a:off x="7048655" y="1965942"/>
                <a:ext cx="2268686" cy="393202"/>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nvGrpSpPr>
              <p:cNvPr id="36" name="Group 35">
                <a:extLst>
                  <a:ext uri="{FF2B5EF4-FFF2-40B4-BE49-F238E27FC236}">
                    <a16:creationId xmlns:a16="http://schemas.microsoft.com/office/drawing/2014/main" id="{AAAC02F8-D26F-E5B6-BC12-FE2150D37982}"/>
                  </a:ext>
                </a:extLst>
              </p:cNvPr>
              <p:cNvGrpSpPr/>
              <p:nvPr/>
            </p:nvGrpSpPr>
            <p:grpSpPr>
              <a:xfrm>
                <a:off x="1208753" y="649288"/>
                <a:ext cx="8190169" cy="2796498"/>
                <a:chOff x="1208753" y="649288"/>
                <a:chExt cx="8190169" cy="2796498"/>
              </a:xfrm>
            </p:grpSpPr>
            <p:sp>
              <p:nvSpPr>
                <p:cNvPr id="7" name="TextBox 6">
                  <a:extLst>
                    <a:ext uri="{FF2B5EF4-FFF2-40B4-BE49-F238E27FC236}">
                      <a16:creationId xmlns:a16="http://schemas.microsoft.com/office/drawing/2014/main" id="{A140E6A8-1FB2-22E1-36FE-1452AA54E73A}"/>
                    </a:ext>
                  </a:extLst>
                </p:cNvPr>
                <p:cNvSpPr txBox="1"/>
                <p:nvPr/>
              </p:nvSpPr>
              <p:spPr>
                <a:xfrm>
                  <a:off x="7296595" y="2660956"/>
                  <a:ext cx="1672766" cy="784830"/>
                </a:xfrm>
                <a:prstGeom prst="rect">
                  <a:avLst/>
                </a:prstGeom>
                <a:noFill/>
              </p:spPr>
              <p:txBody>
                <a:bodyPr wrap="square" rtlCol="0">
                  <a:spAutoFit/>
                </a:bodyPr>
                <a:lstStyle/>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Patients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Human Subjects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(TRSC)</a:t>
                  </a:r>
                </a:p>
              </p:txBody>
            </p:sp>
            <p:grpSp>
              <p:nvGrpSpPr>
                <p:cNvPr id="8" name="Group 7">
                  <a:extLst>
                    <a:ext uri="{FF2B5EF4-FFF2-40B4-BE49-F238E27FC236}">
                      <a16:creationId xmlns:a16="http://schemas.microsoft.com/office/drawing/2014/main" id="{CA56F5A0-78DD-92B3-1178-DC70588693C9}"/>
                    </a:ext>
                  </a:extLst>
                </p:cNvPr>
                <p:cNvGrpSpPr/>
                <p:nvPr/>
              </p:nvGrpSpPr>
              <p:grpSpPr>
                <a:xfrm>
                  <a:off x="1208753" y="1839965"/>
                  <a:ext cx="1262685" cy="1128717"/>
                  <a:chOff x="1079695" y="1621766"/>
                  <a:chExt cx="1879707" cy="1600062"/>
                </a:xfrm>
              </p:grpSpPr>
              <p:sp>
                <p:nvSpPr>
                  <p:cNvPr id="32" name="Rounded Rectangle 31">
                    <a:extLst>
                      <a:ext uri="{FF2B5EF4-FFF2-40B4-BE49-F238E27FC236}">
                        <a16:creationId xmlns:a16="http://schemas.microsoft.com/office/drawing/2014/main" id="{2708D748-3C15-2EEE-E7E5-60E612AC4B3A}"/>
                      </a:ext>
                    </a:extLst>
                  </p:cNvPr>
                  <p:cNvSpPr/>
                  <p:nvPr/>
                </p:nvSpPr>
                <p:spPr bwMode="auto">
                  <a:xfrm>
                    <a:off x="1086927" y="1621766"/>
                    <a:ext cx="1872475" cy="1600062"/>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33" name="TextBox 32">
                    <a:extLst>
                      <a:ext uri="{FF2B5EF4-FFF2-40B4-BE49-F238E27FC236}">
                        <a16:creationId xmlns:a16="http://schemas.microsoft.com/office/drawing/2014/main" id="{1DA0C593-31AF-496B-F989-79EB6C2B258D}"/>
                      </a:ext>
                    </a:extLst>
                  </p:cNvPr>
                  <p:cNvSpPr txBox="1"/>
                  <p:nvPr/>
                </p:nvSpPr>
                <p:spPr>
                  <a:xfrm>
                    <a:off x="1079695" y="1671328"/>
                    <a:ext cx="1725790" cy="1439797"/>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Exposures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(Exposome</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Climate </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Change)</a:t>
                    </a:r>
                  </a:p>
                </p:txBody>
              </p:sp>
            </p:grpSp>
            <p:grpSp>
              <p:nvGrpSpPr>
                <p:cNvPr id="9" name="Group 8">
                  <a:extLst>
                    <a:ext uri="{FF2B5EF4-FFF2-40B4-BE49-F238E27FC236}">
                      <a16:creationId xmlns:a16="http://schemas.microsoft.com/office/drawing/2014/main" id="{E1CCED5B-E191-37A2-2FEB-F80E4AACE3E6}"/>
                    </a:ext>
                  </a:extLst>
                </p:cNvPr>
                <p:cNvGrpSpPr/>
                <p:nvPr/>
              </p:nvGrpSpPr>
              <p:grpSpPr>
                <a:xfrm>
                  <a:off x="3050141" y="1840226"/>
                  <a:ext cx="2202661" cy="1107255"/>
                  <a:chOff x="4329680" y="1615219"/>
                  <a:chExt cx="3454072" cy="1570008"/>
                </a:xfrm>
              </p:grpSpPr>
              <p:sp>
                <p:nvSpPr>
                  <p:cNvPr id="30" name="Rounded Rectangle 29">
                    <a:extLst>
                      <a:ext uri="{FF2B5EF4-FFF2-40B4-BE49-F238E27FC236}">
                        <a16:creationId xmlns:a16="http://schemas.microsoft.com/office/drawing/2014/main" id="{5EB6468F-6CBA-E26D-2EB1-5A4D4401D45D}"/>
                      </a:ext>
                    </a:extLst>
                  </p:cNvPr>
                  <p:cNvSpPr/>
                  <p:nvPr/>
                </p:nvSpPr>
                <p:spPr bwMode="auto">
                  <a:xfrm>
                    <a:off x="4329680" y="1615219"/>
                    <a:ext cx="3454072" cy="157000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31" name="TextBox 30">
                    <a:extLst>
                      <a:ext uri="{FF2B5EF4-FFF2-40B4-BE49-F238E27FC236}">
                        <a16:creationId xmlns:a16="http://schemas.microsoft.com/office/drawing/2014/main" id="{072D66E5-5B77-86F0-7D32-07A4B394FF08}"/>
                      </a:ext>
                    </a:extLst>
                  </p:cNvPr>
                  <p:cNvSpPr txBox="1"/>
                  <p:nvPr/>
                </p:nvSpPr>
                <p:spPr>
                  <a:xfrm>
                    <a:off x="4479098" y="2106718"/>
                    <a:ext cx="2705273" cy="458225"/>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Adverse Outcome</a:t>
                    </a:r>
                  </a:p>
                </p:txBody>
              </p:sp>
            </p:grpSp>
            <p:grpSp>
              <p:nvGrpSpPr>
                <p:cNvPr id="10" name="Group 9">
                  <a:extLst>
                    <a:ext uri="{FF2B5EF4-FFF2-40B4-BE49-F238E27FC236}">
                      <a16:creationId xmlns:a16="http://schemas.microsoft.com/office/drawing/2014/main" id="{59E40095-9DC8-9FA7-B7DB-CB509B3F7C6C}"/>
                    </a:ext>
                  </a:extLst>
                </p:cNvPr>
                <p:cNvGrpSpPr/>
                <p:nvPr/>
              </p:nvGrpSpPr>
              <p:grpSpPr>
                <a:xfrm>
                  <a:off x="5625379" y="1828593"/>
                  <a:ext cx="1180772" cy="1129334"/>
                  <a:chOff x="8784721" y="1648010"/>
                  <a:chExt cx="1768261" cy="1570008"/>
                </a:xfrm>
              </p:grpSpPr>
              <p:sp>
                <p:nvSpPr>
                  <p:cNvPr id="28" name="Rounded Rectangle 27">
                    <a:extLst>
                      <a:ext uri="{FF2B5EF4-FFF2-40B4-BE49-F238E27FC236}">
                        <a16:creationId xmlns:a16="http://schemas.microsoft.com/office/drawing/2014/main" id="{EF2B9685-3DB6-0B4B-DE5B-62209BB3AF59}"/>
                      </a:ext>
                    </a:extLst>
                  </p:cNvPr>
                  <p:cNvSpPr/>
                  <p:nvPr/>
                </p:nvSpPr>
                <p:spPr bwMode="auto">
                  <a:xfrm>
                    <a:off x="8891687" y="1648010"/>
                    <a:ext cx="1587261" cy="157000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9" name="TextBox 28">
                    <a:extLst>
                      <a:ext uri="{FF2B5EF4-FFF2-40B4-BE49-F238E27FC236}">
                        <a16:creationId xmlns:a16="http://schemas.microsoft.com/office/drawing/2014/main" id="{F049EA28-7AD2-1515-7450-5D67E0085B24}"/>
                      </a:ext>
                    </a:extLst>
                  </p:cNvPr>
                  <p:cNvSpPr txBox="1"/>
                  <p:nvPr/>
                </p:nvSpPr>
                <p:spPr>
                  <a:xfrm>
                    <a:off x="8784721" y="2187659"/>
                    <a:ext cx="1768261" cy="449266"/>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 Translation</a:t>
                    </a:r>
                  </a:p>
                </p:txBody>
              </p:sp>
            </p:grpSp>
            <p:grpSp>
              <p:nvGrpSpPr>
                <p:cNvPr id="11" name="Group 10">
                  <a:extLst>
                    <a:ext uri="{FF2B5EF4-FFF2-40B4-BE49-F238E27FC236}">
                      <a16:creationId xmlns:a16="http://schemas.microsoft.com/office/drawing/2014/main" id="{F1BAC566-CBB1-A28C-51FB-42DE652EDA2B}"/>
                    </a:ext>
                  </a:extLst>
                </p:cNvPr>
                <p:cNvGrpSpPr/>
                <p:nvPr/>
              </p:nvGrpSpPr>
              <p:grpSpPr>
                <a:xfrm>
                  <a:off x="6952489" y="649288"/>
                  <a:ext cx="2446433" cy="1015662"/>
                  <a:chOff x="9142537" y="824376"/>
                  <a:chExt cx="1847692" cy="790827"/>
                </a:xfrm>
              </p:grpSpPr>
              <p:sp>
                <p:nvSpPr>
                  <p:cNvPr id="26" name="Rounded Rectangle 25">
                    <a:extLst>
                      <a:ext uri="{FF2B5EF4-FFF2-40B4-BE49-F238E27FC236}">
                        <a16:creationId xmlns:a16="http://schemas.microsoft.com/office/drawing/2014/main" id="{8401BC78-4A0D-F61F-049B-C25A58826453}"/>
                      </a:ext>
                    </a:extLst>
                  </p:cNvPr>
                  <p:cNvSpPr/>
                  <p:nvPr/>
                </p:nvSpPr>
                <p:spPr bwMode="auto">
                  <a:xfrm>
                    <a:off x="9225447" y="846884"/>
                    <a:ext cx="1681871" cy="768319"/>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7" name="TextBox 26">
                    <a:extLst>
                      <a:ext uri="{FF2B5EF4-FFF2-40B4-BE49-F238E27FC236}">
                        <a16:creationId xmlns:a16="http://schemas.microsoft.com/office/drawing/2014/main" id="{1FA2EC0B-D793-FF22-7BE0-F06C319F1CD3}"/>
                      </a:ext>
                    </a:extLst>
                  </p:cNvPr>
                  <p:cNvSpPr txBox="1"/>
                  <p:nvPr/>
                </p:nvSpPr>
                <p:spPr>
                  <a:xfrm>
                    <a:off x="9142537" y="824376"/>
                    <a:ext cx="1847692" cy="790827"/>
                  </a:xfrm>
                  <a:prstGeom prst="rect">
                    <a:avLst/>
                  </a:prstGeom>
                  <a:noFill/>
                </p:spPr>
                <p:txBody>
                  <a:bodyPr wrap="square" rtlCol="0">
                    <a:spAutoFit/>
                  </a:bodyPr>
                  <a:lstStyle/>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Communities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Policy Makers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Health Care Professionals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(CEC)</a:t>
                    </a:r>
                  </a:p>
                </p:txBody>
              </p:sp>
            </p:grpSp>
            <p:sp>
              <p:nvSpPr>
                <p:cNvPr id="12" name="Rounded Rectangle 11">
                  <a:extLst>
                    <a:ext uri="{FF2B5EF4-FFF2-40B4-BE49-F238E27FC236}">
                      <a16:creationId xmlns:a16="http://schemas.microsoft.com/office/drawing/2014/main" id="{1EF976EA-B26F-7840-CD5E-E4EBF0F6693F}"/>
                    </a:ext>
                  </a:extLst>
                </p:cNvPr>
                <p:cNvSpPr/>
                <p:nvPr/>
              </p:nvSpPr>
              <p:spPr bwMode="auto">
                <a:xfrm>
                  <a:off x="7041363" y="2648165"/>
                  <a:ext cx="2268686" cy="765314"/>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3" name="Right Arrow 12">
                  <a:extLst>
                    <a:ext uri="{FF2B5EF4-FFF2-40B4-BE49-F238E27FC236}">
                      <a16:creationId xmlns:a16="http://schemas.microsoft.com/office/drawing/2014/main" id="{9D22B74B-659B-F815-4036-950051439500}"/>
                    </a:ext>
                  </a:extLst>
                </p:cNvPr>
                <p:cNvSpPr/>
                <p:nvPr/>
              </p:nvSpPr>
              <p:spPr bwMode="auto">
                <a:xfrm>
                  <a:off x="2589993" y="2216772"/>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4" name="Right Arrow 13">
                  <a:extLst>
                    <a:ext uri="{FF2B5EF4-FFF2-40B4-BE49-F238E27FC236}">
                      <a16:creationId xmlns:a16="http://schemas.microsoft.com/office/drawing/2014/main" id="{47DC25E6-F8EE-62EB-56EB-C79D7CF42E27}"/>
                    </a:ext>
                  </a:extLst>
                </p:cNvPr>
                <p:cNvSpPr/>
                <p:nvPr/>
              </p:nvSpPr>
              <p:spPr bwMode="auto">
                <a:xfrm>
                  <a:off x="5288007" y="2186565"/>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5" name="Right Arrow 14">
                  <a:extLst>
                    <a:ext uri="{FF2B5EF4-FFF2-40B4-BE49-F238E27FC236}">
                      <a16:creationId xmlns:a16="http://schemas.microsoft.com/office/drawing/2014/main" id="{B344556D-9DEF-24D5-28BF-CA46EB650932}"/>
                    </a:ext>
                  </a:extLst>
                </p:cNvPr>
                <p:cNvSpPr/>
                <p:nvPr/>
              </p:nvSpPr>
              <p:spPr bwMode="auto">
                <a:xfrm rot="19412932">
                  <a:off x="6613728" y="1464735"/>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6" name="Right Arrow 15">
                  <a:extLst>
                    <a:ext uri="{FF2B5EF4-FFF2-40B4-BE49-F238E27FC236}">
                      <a16:creationId xmlns:a16="http://schemas.microsoft.com/office/drawing/2014/main" id="{58A9301C-F953-3417-4343-21761886CD25}"/>
                    </a:ext>
                  </a:extLst>
                </p:cNvPr>
                <p:cNvSpPr/>
                <p:nvPr/>
              </p:nvSpPr>
              <p:spPr bwMode="auto">
                <a:xfrm rot="2393932">
                  <a:off x="6605121" y="2970090"/>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7" name="Up-Down Arrow 16">
                  <a:extLst>
                    <a:ext uri="{FF2B5EF4-FFF2-40B4-BE49-F238E27FC236}">
                      <a16:creationId xmlns:a16="http://schemas.microsoft.com/office/drawing/2014/main" id="{5D002D5B-29A1-E5AB-79A9-56ABE79A4338}"/>
                    </a:ext>
                  </a:extLst>
                </p:cNvPr>
                <p:cNvSpPr/>
                <p:nvPr/>
              </p:nvSpPr>
              <p:spPr bwMode="auto">
                <a:xfrm>
                  <a:off x="8035359" y="1664950"/>
                  <a:ext cx="270828" cy="301812"/>
                </a:xfrm>
                <a:prstGeom prst="upDownArrow">
                  <a:avLst>
                    <a:gd name="adj1" fmla="val 50000"/>
                    <a:gd name="adj2" fmla="val 50000"/>
                  </a:avLst>
                </a:prstGeom>
                <a:solidFill>
                  <a:srgbClr val="008F41"/>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4" name="TextBox 23">
                  <a:extLst>
                    <a:ext uri="{FF2B5EF4-FFF2-40B4-BE49-F238E27FC236}">
                      <a16:creationId xmlns:a16="http://schemas.microsoft.com/office/drawing/2014/main" id="{B37FFBF0-A764-EDE9-EE6D-6862C5AD2B20}"/>
                    </a:ext>
                  </a:extLst>
                </p:cNvPr>
                <p:cNvSpPr txBox="1"/>
                <p:nvPr/>
              </p:nvSpPr>
              <p:spPr>
                <a:xfrm>
                  <a:off x="7035530" y="2003312"/>
                  <a:ext cx="2194896"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Implementation Science</a:t>
                  </a:r>
                </a:p>
              </p:txBody>
            </p:sp>
          </p:grpSp>
        </p:grpSp>
        <p:sp>
          <p:nvSpPr>
            <p:cNvPr id="25" name="Up-Down Arrow 24">
              <a:extLst>
                <a:ext uri="{FF2B5EF4-FFF2-40B4-BE49-F238E27FC236}">
                  <a16:creationId xmlns:a16="http://schemas.microsoft.com/office/drawing/2014/main" id="{55003B5B-C958-7B39-4C63-FBD8C96A375E}"/>
                </a:ext>
              </a:extLst>
            </p:cNvPr>
            <p:cNvSpPr/>
            <p:nvPr/>
          </p:nvSpPr>
          <p:spPr bwMode="auto">
            <a:xfrm>
              <a:off x="8035359" y="2346353"/>
              <a:ext cx="270828" cy="301812"/>
            </a:xfrm>
            <a:prstGeom prst="upDownArrow">
              <a:avLst>
                <a:gd name="adj1" fmla="val 50000"/>
                <a:gd name="adj2" fmla="val 50000"/>
              </a:avLst>
            </a:prstGeom>
            <a:solidFill>
              <a:srgbClr val="008F41"/>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sp>
        <p:nvSpPr>
          <p:cNvPr id="4" name="Title 1">
            <a:extLst>
              <a:ext uri="{FF2B5EF4-FFF2-40B4-BE49-F238E27FC236}">
                <a16:creationId xmlns:a16="http://schemas.microsoft.com/office/drawing/2014/main" id="{55E879A7-0FEF-4AE1-7FC5-D23177F17C0B}"/>
              </a:ext>
            </a:extLst>
          </p:cNvPr>
          <p:cNvSpPr>
            <a:spLocks noGrp="1"/>
          </p:cNvSpPr>
          <p:nvPr>
            <p:ph type="title"/>
          </p:nvPr>
        </p:nvSpPr>
        <p:spPr>
          <a:xfrm>
            <a:off x="197964" y="27403"/>
            <a:ext cx="9882706" cy="558800"/>
          </a:xfrm>
        </p:spPr>
        <p:txBody>
          <a:bodyPr/>
          <a:lstStyle/>
          <a:p>
            <a:pPr algn="ctr"/>
            <a:r>
              <a:rPr lang="en-US" sz="3000" b="0" dirty="0">
                <a:solidFill>
                  <a:srgbClr val="C00000"/>
                </a:solidFill>
              </a:rPr>
              <a:t>Center of Excellence in Environmental Toxicology (CEET)</a:t>
            </a:r>
          </a:p>
        </p:txBody>
      </p:sp>
    </p:spTree>
    <p:extLst>
      <p:ext uri="{BB962C8B-B14F-4D97-AF65-F5344CB8AC3E}">
        <p14:creationId xmlns:p14="http://schemas.microsoft.com/office/powerpoint/2010/main" val="196730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nt-Up Arrow 5">
            <a:extLst>
              <a:ext uri="{FF2B5EF4-FFF2-40B4-BE49-F238E27FC236}">
                <a16:creationId xmlns:a16="http://schemas.microsoft.com/office/drawing/2014/main" id="{8469BB7D-CF45-EE26-E477-F8B4AA47748B}"/>
              </a:ext>
            </a:extLst>
          </p:cNvPr>
          <p:cNvSpPr/>
          <p:nvPr/>
        </p:nvSpPr>
        <p:spPr bwMode="auto">
          <a:xfrm rot="10800000">
            <a:off x="1654698" y="1058809"/>
            <a:ext cx="5284693" cy="616805"/>
          </a:xfrm>
          <a:prstGeom prst="bentUpArrow">
            <a:avLst>
              <a:gd name="adj1" fmla="val 27451"/>
              <a:gd name="adj2" fmla="val 25000"/>
              <a:gd name="adj3" fmla="val 25000"/>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8" name="TextBox 17">
            <a:extLst>
              <a:ext uri="{FF2B5EF4-FFF2-40B4-BE49-F238E27FC236}">
                <a16:creationId xmlns:a16="http://schemas.microsoft.com/office/drawing/2014/main" id="{C56B527E-E052-631F-195E-055D54ED04FF}"/>
              </a:ext>
            </a:extLst>
          </p:cNvPr>
          <p:cNvSpPr txBox="1"/>
          <p:nvPr/>
        </p:nvSpPr>
        <p:spPr>
          <a:xfrm>
            <a:off x="3387457" y="4108936"/>
            <a:ext cx="184731" cy="3111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22"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grpSp>
        <p:nvGrpSpPr>
          <p:cNvPr id="40" name="Group 39">
            <a:extLst>
              <a:ext uri="{FF2B5EF4-FFF2-40B4-BE49-F238E27FC236}">
                <a16:creationId xmlns:a16="http://schemas.microsoft.com/office/drawing/2014/main" id="{C9F9B382-4B3F-95D3-8989-92FFB24C3CF8}"/>
              </a:ext>
            </a:extLst>
          </p:cNvPr>
          <p:cNvGrpSpPr/>
          <p:nvPr/>
        </p:nvGrpSpPr>
        <p:grpSpPr>
          <a:xfrm>
            <a:off x="1208752" y="3424259"/>
            <a:ext cx="8035380" cy="2023890"/>
            <a:chOff x="1208752" y="3424259"/>
            <a:chExt cx="8035380" cy="2023890"/>
          </a:xfrm>
        </p:grpSpPr>
        <p:sp>
          <p:nvSpPr>
            <p:cNvPr id="19" name="Up-Down Arrow 18">
              <a:extLst>
                <a:ext uri="{FF2B5EF4-FFF2-40B4-BE49-F238E27FC236}">
                  <a16:creationId xmlns:a16="http://schemas.microsoft.com/office/drawing/2014/main" id="{C0C5CD3B-4C70-2C4B-DEA7-6811D08CA72C}"/>
                </a:ext>
              </a:extLst>
            </p:cNvPr>
            <p:cNvSpPr/>
            <p:nvPr/>
          </p:nvSpPr>
          <p:spPr bwMode="auto">
            <a:xfrm rot="5400000">
              <a:off x="4214497" y="418514"/>
              <a:ext cx="2023890" cy="8035380"/>
            </a:xfrm>
            <a:prstGeom prst="upDown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L</a:t>
              </a:r>
            </a:p>
          </p:txBody>
        </p:sp>
        <p:sp>
          <p:nvSpPr>
            <p:cNvPr id="20" name="TextBox 19">
              <a:extLst>
                <a:ext uri="{FF2B5EF4-FFF2-40B4-BE49-F238E27FC236}">
                  <a16:creationId xmlns:a16="http://schemas.microsoft.com/office/drawing/2014/main" id="{67462656-8865-E228-D1DB-B9F55CF18931}"/>
                </a:ext>
              </a:extLst>
            </p:cNvPr>
            <p:cNvSpPr txBox="1"/>
            <p:nvPr/>
          </p:nvSpPr>
          <p:spPr>
            <a:xfrm>
              <a:off x="3394956" y="3917626"/>
              <a:ext cx="3671198" cy="1077218"/>
            </a:xfrm>
            <a:prstGeom prst="rect">
              <a:avLst/>
            </a:prstGeom>
            <a:noFill/>
            <a:ln>
              <a:noFill/>
            </a:ln>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rPr>
                <a:t>Air Pollution &amp; Lung Health</a:t>
              </a: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rPr>
                <a:t>Environmental Exposures &amp; Cancer</a:t>
              </a: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rPr>
                <a:t>Windows-of-Susceptibility</a:t>
              </a: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rPr>
                <a:t>Environmental Neuroscience</a:t>
              </a:r>
              <a:endParaRPr kumimoji="0" lang="en-US" sz="1422" b="0"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endParaRPr>
            </a:p>
          </p:txBody>
        </p:sp>
        <p:sp>
          <p:nvSpPr>
            <p:cNvPr id="22" name="TextBox 21">
              <a:extLst>
                <a:ext uri="{FF2B5EF4-FFF2-40B4-BE49-F238E27FC236}">
                  <a16:creationId xmlns:a16="http://schemas.microsoft.com/office/drawing/2014/main" id="{9B2F8A4F-0698-38FB-FDC6-CE83668AD381}"/>
                </a:ext>
              </a:extLst>
            </p:cNvPr>
            <p:cNvSpPr txBox="1"/>
            <p:nvPr/>
          </p:nvSpPr>
          <p:spPr>
            <a:xfrm>
              <a:off x="3973607" y="3541078"/>
              <a:ext cx="176545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Thematic Areas</a:t>
              </a:r>
            </a:p>
          </p:txBody>
        </p:sp>
      </p:grpSp>
      <p:grpSp>
        <p:nvGrpSpPr>
          <p:cNvPr id="39" name="Group 38">
            <a:extLst>
              <a:ext uri="{FF2B5EF4-FFF2-40B4-BE49-F238E27FC236}">
                <a16:creationId xmlns:a16="http://schemas.microsoft.com/office/drawing/2014/main" id="{B104E8F9-5670-C9DC-3F40-2CD8B950570E}"/>
              </a:ext>
            </a:extLst>
          </p:cNvPr>
          <p:cNvGrpSpPr/>
          <p:nvPr/>
        </p:nvGrpSpPr>
        <p:grpSpPr>
          <a:xfrm>
            <a:off x="1208753" y="649288"/>
            <a:ext cx="8190169" cy="2796498"/>
            <a:chOff x="1208753" y="649288"/>
            <a:chExt cx="8190169" cy="2796498"/>
          </a:xfrm>
        </p:grpSpPr>
        <p:grpSp>
          <p:nvGrpSpPr>
            <p:cNvPr id="37" name="Group 36">
              <a:extLst>
                <a:ext uri="{FF2B5EF4-FFF2-40B4-BE49-F238E27FC236}">
                  <a16:creationId xmlns:a16="http://schemas.microsoft.com/office/drawing/2014/main" id="{63D7E298-2D77-F01D-8A3D-824CC584C0B3}"/>
                </a:ext>
              </a:extLst>
            </p:cNvPr>
            <p:cNvGrpSpPr/>
            <p:nvPr/>
          </p:nvGrpSpPr>
          <p:grpSpPr>
            <a:xfrm>
              <a:off x="1208753" y="649288"/>
              <a:ext cx="8190169" cy="2796498"/>
              <a:chOff x="1208753" y="649288"/>
              <a:chExt cx="8190169" cy="2796498"/>
            </a:xfrm>
          </p:grpSpPr>
          <p:sp>
            <p:nvSpPr>
              <p:cNvPr id="23" name="Rounded Rectangle 22">
                <a:extLst>
                  <a:ext uri="{FF2B5EF4-FFF2-40B4-BE49-F238E27FC236}">
                    <a16:creationId xmlns:a16="http://schemas.microsoft.com/office/drawing/2014/main" id="{BC98FC20-3F63-6109-B069-3DBCA1B0A0F5}"/>
                  </a:ext>
                </a:extLst>
              </p:cNvPr>
              <p:cNvSpPr/>
              <p:nvPr/>
            </p:nvSpPr>
            <p:spPr bwMode="auto">
              <a:xfrm>
                <a:off x="7048655" y="1965942"/>
                <a:ext cx="2268686" cy="393202"/>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nvGrpSpPr>
              <p:cNvPr id="36" name="Group 35">
                <a:extLst>
                  <a:ext uri="{FF2B5EF4-FFF2-40B4-BE49-F238E27FC236}">
                    <a16:creationId xmlns:a16="http://schemas.microsoft.com/office/drawing/2014/main" id="{AAAC02F8-D26F-E5B6-BC12-FE2150D37982}"/>
                  </a:ext>
                </a:extLst>
              </p:cNvPr>
              <p:cNvGrpSpPr/>
              <p:nvPr/>
            </p:nvGrpSpPr>
            <p:grpSpPr>
              <a:xfrm>
                <a:off x="1208753" y="649288"/>
                <a:ext cx="8190169" cy="2796498"/>
                <a:chOff x="1208753" y="649288"/>
                <a:chExt cx="8190169" cy="2796498"/>
              </a:xfrm>
            </p:grpSpPr>
            <p:sp>
              <p:nvSpPr>
                <p:cNvPr id="7" name="TextBox 6">
                  <a:extLst>
                    <a:ext uri="{FF2B5EF4-FFF2-40B4-BE49-F238E27FC236}">
                      <a16:creationId xmlns:a16="http://schemas.microsoft.com/office/drawing/2014/main" id="{A140E6A8-1FB2-22E1-36FE-1452AA54E73A}"/>
                    </a:ext>
                  </a:extLst>
                </p:cNvPr>
                <p:cNvSpPr txBox="1"/>
                <p:nvPr/>
              </p:nvSpPr>
              <p:spPr>
                <a:xfrm>
                  <a:off x="7296595" y="2660956"/>
                  <a:ext cx="1672766" cy="784830"/>
                </a:xfrm>
                <a:prstGeom prst="rect">
                  <a:avLst/>
                </a:prstGeom>
                <a:noFill/>
              </p:spPr>
              <p:txBody>
                <a:bodyPr wrap="square" rtlCol="0">
                  <a:spAutoFit/>
                </a:bodyPr>
                <a:lstStyle/>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Patients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Human Subjects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(TRSC)</a:t>
                  </a:r>
                </a:p>
              </p:txBody>
            </p:sp>
            <p:grpSp>
              <p:nvGrpSpPr>
                <p:cNvPr id="8" name="Group 7">
                  <a:extLst>
                    <a:ext uri="{FF2B5EF4-FFF2-40B4-BE49-F238E27FC236}">
                      <a16:creationId xmlns:a16="http://schemas.microsoft.com/office/drawing/2014/main" id="{CA56F5A0-78DD-92B3-1178-DC70588693C9}"/>
                    </a:ext>
                  </a:extLst>
                </p:cNvPr>
                <p:cNvGrpSpPr/>
                <p:nvPr/>
              </p:nvGrpSpPr>
              <p:grpSpPr>
                <a:xfrm>
                  <a:off x="1208753" y="1839965"/>
                  <a:ext cx="1262685" cy="1128717"/>
                  <a:chOff x="1079695" y="1621766"/>
                  <a:chExt cx="1879707" cy="1600062"/>
                </a:xfrm>
              </p:grpSpPr>
              <p:sp>
                <p:nvSpPr>
                  <p:cNvPr id="32" name="Rounded Rectangle 31">
                    <a:extLst>
                      <a:ext uri="{FF2B5EF4-FFF2-40B4-BE49-F238E27FC236}">
                        <a16:creationId xmlns:a16="http://schemas.microsoft.com/office/drawing/2014/main" id="{2708D748-3C15-2EEE-E7E5-60E612AC4B3A}"/>
                      </a:ext>
                    </a:extLst>
                  </p:cNvPr>
                  <p:cNvSpPr/>
                  <p:nvPr/>
                </p:nvSpPr>
                <p:spPr bwMode="auto">
                  <a:xfrm>
                    <a:off x="1086927" y="1621766"/>
                    <a:ext cx="1872475" cy="1600062"/>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33" name="TextBox 32">
                    <a:extLst>
                      <a:ext uri="{FF2B5EF4-FFF2-40B4-BE49-F238E27FC236}">
                        <a16:creationId xmlns:a16="http://schemas.microsoft.com/office/drawing/2014/main" id="{1DA0C593-31AF-496B-F989-79EB6C2B258D}"/>
                      </a:ext>
                    </a:extLst>
                  </p:cNvPr>
                  <p:cNvSpPr txBox="1"/>
                  <p:nvPr/>
                </p:nvSpPr>
                <p:spPr>
                  <a:xfrm>
                    <a:off x="1079695" y="1671328"/>
                    <a:ext cx="1725790" cy="1439797"/>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Exposures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(Exposome</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Climate </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Change)</a:t>
                    </a:r>
                  </a:p>
                </p:txBody>
              </p:sp>
            </p:grpSp>
            <p:grpSp>
              <p:nvGrpSpPr>
                <p:cNvPr id="9" name="Group 8">
                  <a:extLst>
                    <a:ext uri="{FF2B5EF4-FFF2-40B4-BE49-F238E27FC236}">
                      <a16:creationId xmlns:a16="http://schemas.microsoft.com/office/drawing/2014/main" id="{E1CCED5B-E191-37A2-2FEB-F80E4AACE3E6}"/>
                    </a:ext>
                  </a:extLst>
                </p:cNvPr>
                <p:cNvGrpSpPr/>
                <p:nvPr/>
              </p:nvGrpSpPr>
              <p:grpSpPr>
                <a:xfrm>
                  <a:off x="3050141" y="1840226"/>
                  <a:ext cx="2202661" cy="1107255"/>
                  <a:chOff x="4329680" y="1615219"/>
                  <a:chExt cx="3454072" cy="1570008"/>
                </a:xfrm>
              </p:grpSpPr>
              <p:sp>
                <p:nvSpPr>
                  <p:cNvPr id="30" name="Rounded Rectangle 29">
                    <a:extLst>
                      <a:ext uri="{FF2B5EF4-FFF2-40B4-BE49-F238E27FC236}">
                        <a16:creationId xmlns:a16="http://schemas.microsoft.com/office/drawing/2014/main" id="{5EB6468F-6CBA-E26D-2EB1-5A4D4401D45D}"/>
                      </a:ext>
                    </a:extLst>
                  </p:cNvPr>
                  <p:cNvSpPr/>
                  <p:nvPr/>
                </p:nvSpPr>
                <p:spPr bwMode="auto">
                  <a:xfrm>
                    <a:off x="4329680" y="1615219"/>
                    <a:ext cx="3454072" cy="157000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31" name="TextBox 30">
                    <a:extLst>
                      <a:ext uri="{FF2B5EF4-FFF2-40B4-BE49-F238E27FC236}">
                        <a16:creationId xmlns:a16="http://schemas.microsoft.com/office/drawing/2014/main" id="{072D66E5-5B77-86F0-7D32-07A4B394FF08}"/>
                      </a:ext>
                    </a:extLst>
                  </p:cNvPr>
                  <p:cNvSpPr txBox="1"/>
                  <p:nvPr/>
                </p:nvSpPr>
                <p:spPr>
                  <a:xfrm>
                    <a:off x="4479098" y="2106718"/>
                    <a:ext cx="2705273" cy="458225"/>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Adverse Outcome</a:t>
                    </a:r>
                  </a:p>
                </p:txBody>
              </p:sp>
            </p:grpSp>
            <p:grpSp>
              <p:nvGrpSpPr>
                <p:cNvPr id="10" name="Group 9">
                  <a:extLst>
                    <a:ext uri="{FF2B5EF4-FFF2-40B4-BE49-F238E27FC236}">
                      <a16:creationId xmlns:a16="http://schemas.microsoft.com/office/drawing/2014/main" id="{59E40095-9DC8-9FA7-B7DB-CB509B3F7C6C}"/>
                    </a:ext>
                  </a:extLst>
                </p:cNvPr>
                <p:cNvGrpSpPr/>
                <p:nvPr/>
              </p:nvGrpSpPr>
              <p:grpSpPr>
                <a:xfrm>
                  <a:off x="5625379" y="1828593"/>
                  <a:ext cx="1180772" cy="1129334"/>
                  <a:chOff x="8784721" y="1648010"/>
                  <a:chExt cx="1768261" cy="1570008"/>
                </a:xfrm>
              </p:grpSpPr>
              <p:sp>
                <p:nvSpPr>
                  <p:cNvPr id="28" name="Rounded Rectangle 27">
                    <a:extLst>
                      <a:ext uri="{FF2B5EF4-FFF2-40B4-BE49-F238E27FC236}">
                        <a16:creationId xmlns:a16="http://schemas.microsoft.com/office/drawing/2014/main" id="{EF2B9685-3DB6-0B4B-DE5B-62209BB3AF59}"/>
                      </a:ext>
                    </a:extLst>
                  </p:cNvPr>
                  <p:cNvSpPr/>
                  <p:nvPr/>
                </p:nvSpPr>
                <p:spPr bwMode="auto">
                  <a:xfrm>
                    <a:off x="8891687" y="1648010"/>
                    <a:ext cx="1587261" cy="157000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9" name="TextBox 28">
                    <a:extLst>
                      <a:ext uri="{FF2B5EF4-FFF2-40B4-BE49-F238E27FC236}">
                        <a16:creationId xmlns:a16="http://schemas.microsoft.com/office/drawing/2014/main" id="{F049EA28-7AD2-1515-7450-5D67E0085B24}"/>
                      </a:ext>
                    </a:extLst>
                  </p:cNvPr>
                  <p:cNvSpPr txBox="1"/>
                  <p:nvPr/>
                </p:nvSpPr>
                <p:spPr>
                  <a:xfrm>
                    <a:off x="8784721" y="2187659"/>
                    <a:ext cx="1768261" cy="449266"/>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 Translation</a:t>
                    </a:r>
                  </a:p>
                </p:txBody>
              </p:sp>
            </p:grpSp>
            <p:grpSp>
              <p:nvGrpSpPr>
                <p:cNvPr id="11" name="Group 10">
                  <a:extLst>
                    <a:ext uri="{FF2B5EF4-FFF2-40B4-BE49-F238E27FC236}">
                      <a16:creationId xmlns:a16="http://schemas.microsoft.com/office/drawing/2014/main" id="{F1BAC566-CBB1-A28C-51FB-42DE652EDA2B}"/>
                    </a:ext>
                  </a:extLst>
                </p:cNvPr>
                <p:cNvGrpSpPr/>
                <p:nvPr/>
              </p:nvGrpSpPr>
              <p:grpSpPr>
                <a:xfrm>
                  <a:off x="6952489" y="649288"/>
                  <a:ext cx="2446433" cy="1015662"/>
                  <a:chOff x="9142537" y="824376"/>
                  <a:chExt cx="1847692" cy="790827"/>
                </a:xfrm>
              </p:grpSpPr>
              <p:sp>
                <p:nvSpPr>
                  <p:cNvPr id="26" name="Rounded Rectangle 25">
                    <a:extLst>
                      <a:ext uri="{FF2B5EF4-FFF2-40B4-BE49-F238E27FC236}">
                        <a16:creationId xmlns:a16="http://schemas.microsoft.com/office/drawing/2014/main" id="{8401BC78-4A0D-F61F-049B-C25A58826453}"/>
                      </a:ext>
                    </a:extLst>
                  </p:cNvPr>
                  <p:cNvSpPr/>
                  <p:nvPr/>
                </p:nvSpPr>
                <p:spPr bwMode="auto">
                  <a:xfrm>
                    <a:off x="9225447" y="846884"/>
                    <a:ext cx="1681871" cy="768319"/>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7" name="TextBox 26">
                    <a:extLst>
                      <a:ext uri="{FF2B5EF4-FFF2-40B4-BE49-F238E27FC236}">
                        <a16:creationId xmlns:a16="http://schemas.microsoft.com/office/drawing/2014/main" id="{1FA2EC0B-D793-FF22-7BE0-F06C319F1CD3}"/>
                      </a:ext>
                    </a:extLst>
                  </p:cNvPr>
                  <p:cNvSpPr txBox="1"/>
                  <p:nvPr/>
                </p:nvSpPr>
                <p:spPr>
                  <a:xfrm>
                    <a:off x="9142537" y="824376"/>
                    <a:ext cx="1847692" cy="790827"/>
                  </a:xfrm>
                  <a:prstGeom prst="rect">
                    <a:avLst/>
                  </a:prstGeom>
                  <a:noFill/>
                </p:spPr>
                <p:txBody>
                  <a:bodyPr wrap="square" rtlCol="0">
                    <a:spAutoFit/>
                  </a:bodyPr>
                  <a:lstStyle/>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Communities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Policy Makers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Health Care Professionals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(CEC)</a:t>
                    </a:r>
                  </a:p>
                </p:txBody>
              </p:sp>
            </p:grpSp>
            <p:sp>
              <p:nvSpPr>
                <p:cNvPr id="12" name="Rounded Rectangle 11">
                  <a:extLst>
                    <a:ext uri="{FF2B5EF4-FFF2-40B4-BE49-F238E27FC236}">
                      <a16:creationId xmlns:a16="http://schemas.microsoft.com/office/drawing/2014/main" id="{1EF976EA-B26F-7840-CD5E-E4EBF0F6693F}"/>
                    </a:ext>
                  </a:extLst>
                </p:cNvPr>
                <p:cNvSpPr/>
                <p:nvPr/>
              </p:nvSpPr>
              <p:spPr bwMode="auto">
                <a:xfrm>
                  <a:off x="7041363" y="2648165"/>
                  <a:ext cx="2268686" cy="765314"/>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3" name="Right Arrow 12">
                  <a:extLst>
                    <a:ext uri="{FF2B5EF4-FFF2-40B4-BE49-F238E27FC236}">
                      <a16:creationId xmlns:a16="http://schemas.microsoft.com/office/drawing/2014/main" id="{9D22B74B-659B-F815-4036-950051439500}"/>
                    </a:ext>
                  </a:extLst>
                </p:cNvPr>
                <p:cNvSpPr/>
                <p:nvPr/>
              </p:nvSpPr>
              <p:spPr bwMode="auto">
                <a:xfrm>
                  <a:off x="2589993" y="2216772"/>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4" name="Right Arrow 13">
                  <a:extLst>
                    <a:ext uri="{FF2B5EF4-FFF2-40B4-BE49-F238E27FC236}">
                      <a16:creationId xmlns:a16="http://schemas.microsoft.com/office/drawing/2014/main" id="{47DC25E6-F8EE-62EB-56EB-C79D7CF42E27}"/>
                    </a:ext>
                  </a:extLst>
                </p:cNvPr>
                <p:cNvSpPr/>
                <p:nvPr/>
              </p:nvSpPr>
              <p:spPr bwMode="auto">
                <a:xfrm>
                  <a:off x="5288007" y="2186565"/>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5" name="Right Arrow 14">
                  <a:extLst>
                    <a:ext uri="{FF2B5EF4-FFF2-40B4-BE49-F238E27FC236}">
                      <a16:creationId xmlns:a16="http://schemas.microsoft.com/office/drawing/2014/main" id="{B344556D-9DEF-24D5-28BF-CA46EB650932}"/>
                    </a:ext>
                  </a:extLst>
                </p:cNvPr>
                <p:cNvSpPr/>
                <p:nvPr/>
              </p:nvSpPr>
              <p:spPr bwMode="auto">
                <a:xfrm rot="19412932">
                  <a:off x="6613728" y="1464735"/>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6" name="Right Arrow 15">
                  <a:extLst>
                    <a:ext uri="{FF2B5EF4-FFF2-40B4-BE49-F238E27FC236}">
                      <a16:creationId xmlns:a16="http://schemas.microsoft.com/office/drawing/2014/main" id="{58A9301C-F953-3417-4343-21761886CD25}"/>
                    </a:ext>
                  </a:extLst>
                </p:cNvPr>
                <p:cNvSpPr/>
                <p:nvPr/>
              </p:nvSpPr>
              <p:spPr bwMode="auto">
                <a:xfrm rot="2393932">
                  <a:off x="6605121" y="2970090"/>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7" name="Up-Down Arrow 16">
                  <a:extLst>
                    <a:ext uri="{FF2B5EF4-FFF2-40B4-BE49-F238E27FC236}">
                      <a16:creationId xmlns:a16="http://schemas.microsoft.com/office/drawing/2014/main" id="{5D002D5B-29A1-E5AB-79A9-56ABE79A4338}"/>
                    </a:ext>
                  </a:extLst>
                </p:cNvPr>
                <p:cNvSpPr/>
                <p:nvPr/>
              </p:nvSpPr>
              <p:spPr bwMode="auto">
                <a:xfrm>
                  <a:off x="8035359" y="1664950"/>
                  <a:ext cx="270828" cy="301812"/>
                </a:xfrm>
                <a:prstGeom prst="upDownArrow">
                  <a:avLst>
                    <a:gd name="adj1" fmla="val 50000"/>
                    <a:gd name="adj2" fmla="val 50000"/>
                  </a:avLst>
                </a:prstGeom>
                <a:solidFill>
                  <a:srgbClr val="008F41"/>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4" name="TextBox 23">
                  <a:extLst>
                    <a:ext uri="{FF2B5EF4-FFF2-40B4-BE49-F238E27FC236}">
                      <a16:creationId xmlns:a16="http://schemas.microsoft.com/office/drawing/2014/main" id="{B37FFBF0-A764-EDE9-EE6D-6862C5AD2B20}"/>
                    </a:ext>
                  </a:extLst>
                </p:cNvPr>
                <p:cNvSpPr txBox="1"/>
                <p:nvPr/>
              </p:nvSpPr>
              <p:spPr>
                <a:xfrm>
                  <a:off x="7035530" y="2011132"/>
                  <a:ext cx="2194896"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Implementation Science</a:t>
                  </a:r>
                </a:p>
              </p:txBody>
            </p:sp>
          </p:grpSp>
        </p:grpSp>
        <p:sp>
          <p:nvSpPr>
            <p:cNvPr id="25" name="Up-Down Arrow 24">
              <a:extLst>
                <a:ext uri="{FF2B5EF4-FFF2-40B4-BE49-F238E27FC236}">
                  <a16:creationId xmlns:a16="http://schemas.microsoft.com/office/drawing/2014/main" id="{55003B5B-C958-7B39-4C63-FBD8C96A375E}"/>
                </a:ext>
              </a:extLst>
            </p:cNvPr>
            <p:cNvSpPr/>
            <p:nvPr/>
          </p:nvSpPr>
          <p:spPr bwMode="auto">
            <a:xfrm>
              <a:off x="8035359" y="2346353"/>
              <a:ext cx="270828" cy="301812"/>
            </a:xfrm>
            <a:prstGeom prst="upDownArrow">
              <a:avLst>
                <a:gd name="adj1" fmla="val 50000"/>
                <a:gd name="adj2" fmla="val 50000"/>
              </a:avLst>
            </a:prstGeom>
            <a:solidFill>
              <a:srgbClr val="008F41"/>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sp>
        <p:nvSpPr>
          <p:cNvPr id="4" name="Title 1">
            <a:extLst>
              <a:ext uri="{FF2B5EF4-FFF2-40B4-BE49-F238E27FC236}">
                <a16:creationId xmlns:a16="http://schemas.microsoft.com/office/drawing/2014/main" id="{8375782F-84C5-CC05-5AEF-4754476A7727}"/>
              </a:ext>
            </a:extLst>
          </p:cNvPr>
          <p:cNvSpPr>
            <a:spLocks noGrp="1"/>
          </p:cNvSpPr>
          <p:nvPr>
            <p:ph type="title"/>
          </p:nvPr>
        </p:nvSpPr>
        <p:spPr>
          <a:xfrm>
            <a:off x="263952" y="27403"/>
            <a:ext cx="9816718" cy="558800"/>
          </a:xfrm>
        </p:spPr>
        <p:txBody>
          <a:bodyPr/>
          <a:lstStyle/>
          <a:p>
            <a:pPr algn="ctr"/>
            <a:r>
              <a:rPr lang="en-US" sz="3000" b="0" dirty="0">
                <a:solidFill>
                  <a:srgbClr val="C00000"/>
                </a:solidFill>
              </a:rPr>
              <a:t>Center of Excellence in Environmental Toxicology (CEET)</a:t>
            </a:r>
          </a:p>
        </p:txBody>
      </p:sp>
    </p:spTree>
    <p:extLst>
      <p:ext uri="{BB962C8B-B14F-4D97-AF65-F5344CB8AC3E}">
        <p14:creationId xmlns:p14="http://schemas.microsoft.com/office/powerpoint/2010/main" val="69288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nt-Up Arrow 5">
            <a:extLst>
              <a:ext uri="{FF2B5EF4-FFF2-40B4-BE49-F238E27FC236}">
                <a16:creationId xmlns:a16="http://schemas.microsoft.com/office/drawing/2014/main" id="{8469BB7D-CF45-EE26-E477-F8B4AA47748B}"/>
              </a:ext>
            </a:extLst>
          </p:cNvPr>
          <p:cNvSpPr/>
          <p:nvPr/>
        </p:nvSpPr>
        <p:spPr bwMode="auto">
          <a:xfrm rot="10800000">
            <a:off x="1654698" y="1058809"/>
            <a:ext cx="5284693" cy="616805"/>
          </a:xfrm>
          <a:prstGeom prst="bentUpArrow">
            <a:avLst>
              <a:gd name="adj1" fmla="val 27451"/>
              <a:gd name="adj2" fmla="val 25000"/>
              <a:gd name="adj3" fmla="val 25000"/>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8" name="TextBox 17">
            <a:extLst>
              <a:ext uri="{FF2B5EF4-FFF2-40B4-BE49-F238E27FC236}">
                <a16:creationId xmlns:a16="http://schemas.microsoft.com/office/drawing/2014/main" id="{C56B527E-E052-631F-195E-055D54ED04FF}"/>
              </a:ext>
            </a:extLst>
          </p:cNvPr>
          <p:cNvSpPr txBox="1"/>
          <p:nvPr/>
        </p:nvSpPr>
        <p:spPr>
          <a:xfrm>
            <a:off x="3387457" y="4108936"/>
            <a:ext cx="184731" cy="3111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22"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grpSp>
        <p:nvGrpSpPr>
          <p:cNvPr id="41" name="Group 40">
            <a:extLst>
              <a:ext uri="{FF2B5EF4-FFF2-40B4-BE49-F238E27FC236}">
                <a16:creationId xmlns:a16="http://schemas.microsoft.com/office/drawing/2014/main" id="{9B4B98BD-7329-7240-6AC3-96EABDC179E1}"/>
              </a:ext>
            </a:extLst>
          </p:cNvPr>
          <p:cNvGrpSpPr/>
          <p:nvPr/>
        </p:nvGrpSpPr>
        <p:grpSpPr>
          <a:xfrm>
            <a:off x="1366171" y="5162504"/>
            <a:ext cx="7951170" cy="1057482"/>
            <a:chOff x="1366171" y="5162504"/>
            <a:chExt cx="7951170" cy="1057482"/>
          </a:xfrm>
        </p:grpSpPr>
        <p:grpSp>
          <p:nvGrpSpPr>
            <p:cNvPr id="5" name="Group 4">
              <a:extLst>
                <a:ext uri="{FF2B5EF4-FFF2-40B4-BE49-F238E27FC236}">
                  <a16:creationId xmlns:a16="http://schemas.microsoft.com/office/drawing/2014/main" id="{425274BC-8EA5-4CFA-A627-4F6D10E983A1}"/>
                </a:ext>
              </a:extLst>
            </p:cNvPr>
            <p:cNvGrpSpPr/>
            <p:nvPr/>
          </p:nvGrpSpPr>
          <p:grpSpPr>
            <a:xfrm>
              <a:off x="1366171" y="5296656"/>
              <a:ext cx="7951170" cy="923330"/>
              <a:chOff x="846686" y="5337645"/>
              <a:chExt cx="7951170" cy="936051"/>
            </a:xfrm>
          </p:grpSpPr>
          <p:sp>
            <p:nvSpPr>
              <p:cNvPr id="34" name="TextBox 33">
                <a:extLst>
                  <a:ext uri="{FF2B5EF4-FFF2-40B4-BE49-F238E27FC236}">
                    <a16:creationId xmlns:a16="http://schemas.microsoft.com/office/drawing/2014/main" id="{84FBF26E-A44F-E2D7-F906-74423DD928C6}"/>
                  </a:ext>
                </a:extLst>
              </p:cNvPr>
              <p:cNvSpPr txBox="1"/>
              <p:nvPr/>
            </p:nvSpPr>
            <p:spPr>
              <a:xfrm>
                <a:off x="2778786" y="5337645"/>
                <a:ext cx="4857923" cy="936051"/>
              </a:xfrm>
              <a:prstGeom prst="rect">
                <a:avLst/>
              </a:prstGeom>
              <a:noFill/>
              <a:ln>
                <a:noFill/>
              </a:ln>
            </p:spPr>
            <p:txBody>
              <a:bodyPr wrap="squar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endParaRP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Biomolecular Mass Spectrometry Core (BMSC)</a:t>
                </a: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Environmental Health Informatics Core (EHIC)</a:t>
                </a: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Administrative Core (AC)-Career Development Program</a:t>
                </a:r>
              </a:p>
            </p:txBody>
          </p:sp>
          <p:sp>
            <p:nvSpPr>
              <p:cNvPr id="35" name="Rounded Rectangle 34">
                <a:extLst>
                  <a:ext uri="{FF2B5EF4-FFF2-40B4-BE49-F238E27FC236}">
                    <a16:creationId xmlns:a16="http://schemas.microsoft.com/office/drawing/2014/main" id="{0F760CAA-EFE0-4A28-70AC-D76716885AF5}"/>
                  </a:ext>
                </a:extLst>
              </p:cNvPr>
              <p:cNvSpPr/>
              <p:nvPr/>
            </p:nvSpPr>
            <p:spPr bwMode="auto">
              <a:xfrm>
                <a:off x="846686" y="5548897"/>
                <a:ext cx="7951170" cy="71207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sp>
          <p:nvSpPr>
            <p:cNvPr id="21" name="TextBox 20">
              <a:extLst>
                <a:ext uri="{FF2B5EF4-FFF2-40B4-BE49-F238E27FC236}">
                  <a16:creationId xmlns:a16="http://schemas.microsoft.com/office/drawing/2014/main" id="{505D3589-119C-9546-87EB-CDE2120A20BD}"/>
                </a:ext>
              </a:extLst>
            </p:cNvPr>
            <p:cNvSpPr txBox="1"/>
            <p:nvPr/>
          </p:nvSpPr>
          <p:spPr>
            <a:xfrm>
              <a:off x="4459863" y="5162504"/>
              <a:ext cx="79293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Cores</a:t>
              </a:r>
            </a:p>
          </p:txBody>
        </p:sp>
      </p:grpSp>
      <p:grpSp>
        <p:nvGrpSpPr>
          <p:cNvPr id="40" name="Group 39">
            <a:extLst>
              <a:ext uri="{FF2B5EF4-FFF2-40B4-BE49-F238E27FC236}">
                <a16:creationId xmlns:a16="http://schemas.microsoft.com/office/drawing/2014/main" id="{C9F9B382-4B3F-95D3-8989-92FFB24C3CF8}"/>
              </a:ext>
            </a:extLst>
          </p:cNvPr>
          <p:cNvGrpSpPr/>
          <p:nvPr/>
        </p:nvGrpSpPr>
        <p:grpSpPr>
          <a:xfrm>
            <a:off x="1208752" y="3424259"/>
            <a:ext cx="8035380" cy="2023890"/>
            <a:chOff x="1208752" y="3424259"/>
            <a:chExt cx="8035380" cy="2023890"/>
          </a:xfrm>
        </p:grpSpPr>
        <p:sp>
          <p:nvSpPr>
            <p:cNvPr id="19" name="Up-Down Arrow 18">
              <a:extLst>
                <a:ext uri="{FF2B5EF4-FFF2-40B4-BE49-F238E27FC236}">
                  <a16:creationId xmlns:a16="http://schemas.microsoft.com/office/drawing/2014/main" id="{C0C5CD3B-4C70-2C4B-DEA7-6811D08CA72C}"/>
                </a:ext>
              </a:extLst>
            </p:cNvPr>
            <p:cNvSpPr/>
            <p:nvPr/>
          </p:nvSpPr>
          <p:spPr bwMode="auto">
            <a:xfrm rot="5400000">
              <a:off x="4214497" y="418514"/>
              <a:ext cx="2023890" cy="8035380"/>
            </a:xfrm>
            <a:prstGeom prst="upDown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L</a:t>
              </a:r>
            </a:p>
          </p:txBody>
        </p:sp>
        <p:sp>
          <p:nvSpPr>
            <p:cNvPr id="20" name="TextBox 19">
              <a:extLst>
                <a:ext uri="{FF2B5EF4-FFF2-40B4-BE49-F238E27FC236}">
                  <a16:creationId xmlns:a16="http://schemas.microsoft.com/office/drawing/2014/main" id="{67462656-8865-E228-D1DB-B9F55CF18931}"/>
                </a:ext>
              </a:extLst>
            </p:cNvPr>
            <p:cNvSpPr txBox="1"/>
            <p:nvPr/>
          </p:nvSpPr>
          <p:spPr>
            <a:xfrm>
              <a:off x="3394956" y="3917626"/>
              <a:ext cx="3671198" cy="1077218"/>
            </a:xfrm>
            <a:prstGeom prst="rect">
              <a:avLst/>
            </a:prstGeom>
            <a:noFill/>
            <a:ln>
              <a:noFill/>
            </a:ln>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rPr>
                <a:t>Air Pollution &amp; Lung Health</a:t>
              </a: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rPr>
                <a:t>Environmental Exposures &amp; Cancer</a:t>
              </a: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rPr>
                <a:t>Windows-of-Susceptibility</a:t>
              </a:r>
            </a:p>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rPr>
                <a:t>Environmental Neuroscience</a:t>
              </a:r>
              <a:endParaRPr kumimoji="0" lang="en-US" sz="1422" b="0" i="0" u="none" strike="noStrike" kern="1200" cap="none" spc="0" normalizeH="0" baseline="0" noProof="0" dirty="0">
                <a:ln>
                  <a:noFill/>
                </a:ln>
                <a:solidFill>
                  <a:srgbClr val="FFFFFF"/>
                </a:solidFill>
                <a:effectLst/>
                <a:uLnTx/>
                <a:uFillTx/>
                <a:latin typeface="Arial"/>
                <a:ea typeface="ＭＳ Ｐゴシック" panose="020B0600070205080204" pitchFamily="34" charset="-128"/>
                <a:cs typeface="+mn-cs"/>
              </a:endParaRPr>
            </a:p>
          </p:txBody>
        </p:sp>
        <p:sp>
          <p:nvSpPr>
            <p:cNvPr id="22" name="TextBox 21">
              <a:extLst>
                <a:ext uri="{FF2B5EF4-FFF2-40B4-BE49-F238E27FC236}">
                  <a16:creationId xmlns:a16="http://schemas.microsoft.com/office/drawing/2014/main" id="{9B2F8A4F-0698-38FB-FDC6-CE83668AD381}"/>
                </a:ext>
              </a:extLst>
            </p:cNvPr>
            <p:cNvSpPr txBox="1"/>
            <p:nvPr/>
          </p:nvSpPr>
          <p:spPr>
            <a:xfrm>
              <a:off x="3973607" y="3541078"/>
              <a:ext cx="176545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rPr>
                <a:t>Thematic Areas</a:t>
              </a:r>
            </a:p>
          </p:txBody>
        </p:sp>
      </p:grpSp>
      <p:grpSp>
        <p:nvGrpSpPr>
          <p:cNvPr id="39" name="Group 38">
            <a:extLst>
              <a:ext uri="{FF2B5EF4-FFF2-40B4-BE49-F238E27FC236}">
                <a16:creationId xmlns:a16="http://schemas.microsoft.com/office/drawing/2014/main" id="{B104E8F9-5670-C9DC-3F40-2CD8B950570E}"/>
              </a:ext>
            </a:extLst>
          </p:cNvPr>
          <p:cNvGrpSpPr/>
          <p:nvPr/>
        </p:nvGrpSpPr>
        <p:grpSpPr>
          <a:xfrm>
            <a:off x="1208753" y="649288"/>
            <a:ext cx="8190169" cy="2796498"/>
            <a:chOff x="1208753" y="649288"/>
            <a:chExt cx="8190169" cy="2796498"/>
          </a:xfrm>
        </p:grpSpPr>
        <p:grpSp>
          <p:nvGrpSpPr>
            <p:cNvPr id="37" name="Group 36">
              <a:extLst>
                <a:ext uri="{FF2B5EF4-FFF2-40B4-BE49-F238E27FC236}">
                  <a16:creationId xmlns:a16="http://schemas.microsoft.com/office/drawing/2014/main" id="{63D7E298-2D77-F01D-8A3D-824CC584C0B3}"/>
                </a:ext>
              </a:extLst>
            </p:cNvPr>
            <p:cNvGrpSpPr/>
            <p:nvPr/>
          </p:nvGrpSpPr>
          <p:grpSpPr>
            <a:xfrm>
              <a:off x="1208753" y="649288"/>
              <a:ext cx="8190169" cy="2796498"/>
              <a:chOff x="1208753" y="649288"/>
              <a:chExt cx="8190169" cy="2796498"/>
            </a:xfrm>
          </p:grpSpPr>
          <p:sp>
            <p:nvSpPr>
              <p:cNvPr id="23" name="Rounded Rectangle 22">
                <a:extLst>
                  <a:ext uri="{FF2B5EF4-FFF2-40B4-BE49-F238E27FC236}">
                    <a16:creationId xmlns:a16="http://schemas.microsoft.com/office/drawing/2014/main" id="{BC98FC20-3F63-6109-B069-3DBCA1B0A0F5}"/>
                  </a:ext>
                </a:extLst>
              </p:cNvPr>
              <p:cNvSpPr/>
              <p:nvPr/>
            </p:nvSpPr>
            <p:spPr bwMode="auto">
              <a:xfrm>
                <a:off x="7048655" y="1965942"/>
                <a:ext cx="2268686" cy="393202"/>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nvGrpSpPr>
              <p:cNvPr id="36" name="Group 35">
                <a:extLst>
                  <a:ext uri="{FF2B5EF4-FFF2-40B4-BE49-F238E27FC236}">
                    <a16:creationId xmlns:a16="http://schemas.microsoft.com/office/drawing/2014/main" id="{AAAC02F8-D26F-E5B6-BC12-FE2150D37982}"/>
                  </a:ext>
                </a:extLst>
              </p:cNvPr>
              <p:cNvGrpSpPr/>
              <p:nvPr/>
            </p:nvGrpSpPr>
            <p:grpSpPr>
              <a:xfrm>
                <a:off x="1208753" y="649288"/>
                <a:ext cx="8190169" cy="2796498"/>
                <a:chOff x="1208753" y="649288"/>
                <a:chExt cx="8190169" cy="2796498"/>
              </a:xfrm>
            </p:grpSpPr>
            <p:sp>
              <p:nvSpPr>
                <p:cNvPr id="7" name="TextBox 6">
                  <a:extLst>
                    <a:ext uri="{FF2B5EF4-FFF2-40B4-BE49-F238E27FC236}">
                      <a16:creationId xmlns:a16="http://schemas.microsoft.com/office/drawing/2014/main" id="{A140E6A8-1FB2-22E1-36FE-1452AA54E73A}"/>
                    </a:ext>
                  </a:extLst>
                </p:cNvPr>
                <p:cNvSpPr txBox="1"/>
                <p:nvPr/>
              </p:nvSpPr>
              <p:spPr>
                <a:xfrm>
                  <a:off x="7296595" y="2660956"/>
                  <a:ext cx="1672766" cy="784830"/>
                </a:xfrm>
                <a:prstGeom prst="rect">
                  <a:avLst/>
                </a:prstGeom>
                <a:noFill/>
              </p:spPr>
              <p:txBody>
                <a:bodyPr wrap="square" rtlCol="0">
                  <a:spAutoFit/>
                </a:bodyPr>
                <a:lstStyle/>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Patients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Human Subjects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(TRSC)</a:t>
                  </a:r>
                </a:p>
              </p:txBody>
            </p:sp>
            <p:grpSp>
              <p:nvGrpSpPr>
                <p:cNvPr id="8" name="Group 7">
                  <a:extLst>
                    <a:ext uri="{FF2B5EF4-FFF2-40B4-BE49-F238E27FC236}">
                      <a16:creationId xmlns:a16="http://schemas.microsoft.com/office/drawing/2014/main" id="{CA56F5A0-78DD-92B3-1178-DC70588693C9}"/>
                    </a:ext>
                  </a:extLst>
                </p:cNvPr>
                <p:cNvGrpSpPr/>
                <p:nvPr/>
              </p:nvGrpSpPr>
              <p:grpSpPr>
                <a:xfrm>
                  <a:off x="1208753" y="1839965"/>
                  <a:ext cx="1262685" cy="1128717"/>
                  <a:chOff x="1079695" y="1621766"/>
                  <a:chExt cx="1879707" cy="1600062"/>
                </a:xfrm>
              </p:grpSpPr>
              <p:sp>
                <p:nvSpPr>
                  <p:cNvPr id="32" name="Rounded Rectangle 31">
                    <a:extLst>
                      <a:ext uri="{FF2B5EF4-FFF2-40B4-BE49-F238E27FC236}">
                        <a16:creationId xmlns:a16="http://schemas.microsoft.com/office/drawing/2014/main" id="{2708D748-3C15-2EEE-E7E5-60E612AC4B3A}"/>
                      </a:ext>
                    </a:extLst>
                  </p:cNvPr>
                  <p:cNvSpPr/>
                  <p:nvPr/>
                </p:nvSpPr>
                <p:spPr bwMode="auto">
                  <a:xfrm>
                    <a:off x="1086927" y="1621766"/>
                    <a:ext cx="1872475" cy="1600062"/>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33" name="TextBox 32">
                    <a:extLst>
                      <a:ext uri="{FF2B5EF4-FFF2-40B4-BE49-F238E27FC236}">
                        <a16:creationId xmlns:a16="http://schemas.microsoft.com/office/drawing/2014/main" id="{1DA0C593-31AF-496B-F989-79EB6C2B258D}"/>
                      </a:ext>
                    </a:extLst>
                  </p:cNvPr>
                  <p:cNvSpPr txBox="1"/>
                  <p:nvPr/>
                </p:nvSpPr>
                <p:spPr>
                  <a:xfrm>
                    <a:off x="1079695" y="1671328"/>
                    <a:ext cx="1725790" cy="1439797"/>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Exposures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(Exposome</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Climate </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Change)</a:t>
                    </a:r>
                  </a:p>
                </p:txBody>
              </p:sp>
            </p:grpSp>
            <p:grpSp>
              <p:nvGrpSpPr>
                <p:cNvPr id="9" name="Group 8">
                  <a:extLst>
                    <a:ext uri="{FF2B5EF4-FFF2-40B4-BE49-F238E27FC236}">
                      <a16:creationId xmlns:a16="http://schemas.microsoft.com/office/drawing/2014/main" id="{E1CCED5B-E191-37A2-2FEB-F80E4AACE3E6}"/>
                    </a:ext>
                  </a:extLst>
                </p:cNvPr>
                <p:cNvGrpSpPr/>
                <p:nvPr/>
              </p:nvGrpSpPr>
              <p:grpSpPr>
                <a:xfrm>
                  <a:off x="3050141" y="1840226"/>
                  <a:ext cx="2202661" cy="1107255"/>
                  <a:chOff x="4329680" y="1615219"/>
                  <a:chExt cx="3454072" cy="1570008"/>
                </a:xfrm>
              </p:grpSpPr>
              <p:sp>
                <p:nvSpPr>
                  <p:cNvPr id="30" name="Rounded Rectangle 29">
                    <a:extLst>
                      <a:ext uri="{FF2B5EF4-FFF2-40B4-BE49-F238E27FC236}">
                        <a16:creationId xmlns:a16="http://schemas.microsoft.com/office/drawing/2014/main" id="{5EB6468F-6CBA-E26D-2EB1-5A4D4401D45D}"/>
                      </a:ext>
                    </a:extLst>
                  </p:cNvPr>
                  <p:cNvSpPr/>
                  <p:nvPr/>
                </p:nvSpPr>
                <p:spPr bwMode="auto">
                  <a:xfrm>
                    <a:off x="4329680" y="1615219"/>
                    <a:ext cx="3454072" cy="157000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31" name="TextBox 30">
                    <a:extLst>
                      <a:ext uri="{FF2B5EF4-FFF2-40B4-BE49-F238E27FC236}">
                        <a16:creationId xmlns:a16="http://schemas.microsoft.com/office/drawing/2014/main" id="{072D66E5-5B77-86F0-7D32-07A4B394FF08}"/>
                      </a:ext>
                    </a:extLst>
                  </p:cNvPr>
                  <p:cNvSpPr txBox="1"/>
                  <p:nvPr/>
                </p:nvSpPr>
                <p:spPr>
                  <a:xfrm>
                    <a:off x="4479098" y="2106718"/>
                    <a:ext cx="2705273" cy="458225"/>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Adverse Outcome</a:t>
                    </a:r>
                  </a:p>
                </p:txBody>
              </p:sp>
            </p:grpSp>
            <p:grpSp>
              <p:nvGrpSpPr>
                <p:cNvPr id="10" name="Group 9">
                  <a:extLst>
                    <a:ext uri="{FF2B5EF4-FFF2-40B4-BE49-F238E27FC236}">
                      <a16:creationId xmlns:a16="http://schemas.microsoft.com/office/drawing/2014/main" id="{59E40095-9DC8-9FA7-B7DB-CB509B3F7C6C}"/>
                    </a:ext>
                  </a:extLst>
                </p:cNvPr>
                <p:cNvGrpSpPr/>
                <p:nvPr/>
              </p:nvGrpSpPr>
              <p:grpSpPr>
                <a:xfrm>
                  <a:off x="5662702" y="1828593"/>
                  <a:ext cx="1131335" cy="1129334"/>
                  <a:chOff x="8840615" y="1648010"/>
                  <a:chExt cx="1694227" cy="1570008"/>
                </a:xfrm>
              </p:grpSpPr>
              <p:sp>
                <p:nvSpPr>
                  <p:cNvPr id="28" name="Rounded Rectangle 27">
                    <a:extLst>
                      <a:ext uri="{FF2B5EF4-FFF2-40B4-BE49-F238E27FC236}">
                        <a16:creationId xmlns:a16="http://schemas.microsoft.com/office/drawing/2014/main" id="{EF2B9685-3DB6-0B4B-DE5B-62209BB3AF59}"/>
                      </a:ext>
                    </a:extLst>
                  </p:cNvPr>
                  <p:cNvSpPr/>
                  <p:nvPr/>
                </p:nvSpPr>
                <p:spPr bwMode="auto">
                  <a:xfrm>
                    <a:off x="8891687" y="1648010"/>
                    <a:ext cx="1587261" cy="1570008"/>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9" name="TextBox 28">
                    <a:extLst>
                      <a:ext uri="{FF2B5EF4-FFF2-40B4-BE49-F238E27FC236}">
                        <a16:creationId xmlns:a16="http://schemas.microsoft.com/office/drawing/2014/main" id="{F049EA28-7AD2-1515-7450-5D67E0085B24}"/>
                      </a:ext>
                    </a:extLst>
                  </p:cNvPr>
                  <p:cNvSpPr txBox="1"/>
                  <p:nvPr/>
                </p:nvSpPr>
                <p:spPr>
                  <a:xfrm>
                    <a:off x="8840615" y="2187659"/>
                    <a:ext cx="1694227" cy="449266"/>
                  </a:xfrm>
                  <a:prstGeom prst="rect">
                    <a:avLst/>
                  </a:prstGeom>
                  <a:noFill/>
                </p:spPr>
                <p:txBody>
                  <a:bodyPr wrap="none" rtlCol="0">
                    <a:spAutoFit/>
                  </a:bodyPr>
                  <a:lstStyle/>
                  <a:p>
                    <a:pPr marL="0" marR="0" lvl="0" indent="0" algn="l"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Translation</a:t>
                    </a:r>
                  </a:p>
                </p:txBody>
              </p:sp>
            </p:grpSp>
            <p:grpSp>
              <p:nvGrpSpPr>
                <p:cNvPr id="11" name="Group 10">
                  <a:extLst>
                    <a:ext uri="{FF2B5EF4-FFF2-40B4-BE49-F238E27FC236}">
                      <a16:creationId xmlns:a16="http://schemas.microsoft.com/office/drawing/2014/main" id="{F1BAC566-CBB1-A28C-51FB-42DE652EDA2B}"/>
                    </a:ext>
                  </a:extLst>
                </p:cNvPr>
                <p:cNvGrpSpPr/>
                <p:nvPr/>
              </p:nvGrpSpPr>
              <p:grpSpPr>
                <a:xfrm>
                  <a:off x="6952489" y="649288"/>
                  <a:ext cx="2446433" cy="1015662"/>
                  <a:chOff x="9142537" y="824376"/>
                  <a:chExt cx="1847692" cy="790827"/>
                </a:xfrm>
              </p:grpSpPr>
              <p:sp>
                <p:nvSpPr>
                  <p:cNvPr id="26" name="Rounded Rectangle 25">
                    <a:extLst>
                      <a:ext uri="{FF2B5EF4-FFF2-40B4-BE49-F238E27FC236}">
                        <a16:creationId xmlns:a16="http://schemas.microsoft.com/office/drawing/2014/main" id="{8401BC78-4A0D-F61F-049B-C25A58826453}"/>
                      </a:ext>
                    </a:extLst>
                  </p:cNvPr>
                  <p:cNvSpPr/>
                  <p:nvPr/>
                </p:nvSpPr>
                <p:spPr bwMode="auto">
                  <a:xfrm>
                    <a:off x="9225447" y="846884"/>
                    <a:ext cx="1681871" cy="768319"/>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7" name="TextBox 26">
                    <a:extLst>
                      <a:ext uri="{FF2B5EF4-FFF2-40B4-BE49-F238E27FC236}">
                        <a16:creationId xmlns:a16="http://schemas.microsoft.com/office/drawing/2014/main" id="{1FA2EC0B-D793-FF22-7BE0-F06C319F1CD3}"/>
                      </a:ext>
                    </a:extLst>
                  </p:cNvPr>
                  <p:cNvSpPr txBox="1"/>
                  <p:nvPr/>
                </p:nvSpPr>
                <p:spPr>
                  <a:xfrm>
                    <a:off x="9142537" y="824376"/>
                    <a:ext cx="1847692" cy="790827"/>
                  </a:xfrm>
                  <a:prstGeom prst="rect">
                    <a:avLst/>
                  </a:prstGeom>
                  <a:noFill/>
                </p:spPr>
                <p:txBody>
                  <a:bodyPr wrap="square" rtlCol="0">
                    <a:spAutoFit/>
                  </a:bodyPr>
                  <a:lstStyle/>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Communities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Policy Makers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Health Care Professionals</a:t>
                    </a:r>
                  </a:p>
                  <a:p>
                    <a:pPr marL="0" marR="0" lvl="0" indent="0" algn="ctr" defTabSz="685849"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(CEC)</a:t>
                    </a:r>
                  </a:p>
                </p:txBody>
              </p:sp>
            </p:grpSp>
            <p:sp>
              <p:nvSpPr>
                <p:cNvPr id="12" name="Rounded Rectangle 11">
                  <a:extLst>
                    <a:ext uri="{FF2B5EF4-FFF2-40B4-BE49-F238E27FC236}">
                      <a16:creationId xmlns:a16="http://schemas.microsoft.com/office/drawing/2014/main" id="{1EF976EA-B26F-7840-CD5E-E4EBF0F6693F}"/>
                    </a:ext>
                  </a:extLst>
                </p:cNvPr>
                <p:cNvSpPr/>
                <p:nvPr/>
              </p:nvSpPr>
              <p:spPr bwMode="auto">
                <a:xfrm>
                  <a:off x="7041363" y="2648165"/>
                  <a:ext cx="2268686" cy="765314"/>
                </a:xfrm>
                <a:prstGeom prst="roundRect">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3" name="Right Arrow 12">
                  <a:extLst>
                    <a:ext uri="{FF2B5EF4-FFF2-40B4-BE49-F238E27FC236}">
                      <a16:creationId xmlns:a16="http://schemas.microsoft.com/office/drawing/2014/main" id="{9D22B74B-659B-F815-4036-950051439500}"/>
                    </a:ext>
                  </a:extLst>
                </p:cNvPr>
                <p:cNvSpPr/>
                <p:nvPr/>
              </p:nvSpPr>
              <p:spPr bwMode="auto">
                <a:xfrm>
                  <a:off x="2589993" y="2216772"/>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4" name="Right Arrow 13">
                  <a:extLst>
                    <a:ext uri="{FF2B5EF4-FFF2-40B4-BE49-F238E27FC236}">
                      <a16:creationId xmlns:a16="http://schemas.microsoft.com/office/drawing/2014/main" id="{47DC25E6-F8EE-62EB-56EB-C79D7CF42E27}"/>
                    </a:ext>
                  </a:extLst>
                </p:cNvPr>
                <p:cNvSpPr/>
                <p:nvPr/>
              </p:nvSpPr>
              <p:spPr bwMode="auto">
                <a:xfrm>
                  <a:off x="5288007" y="2186565"/>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5" name="Right Arrow 14">
                  <a:extLst>
                    <a:ext uri="{FF2B5EF4-FFF2-40B4-BE49-F238E27FC236}">
                      <a16:creationId xmlns:a16="http://schemas.microsoft.com/office/drawing/2014/main" id="{B344556D-9DEF-24D5-28BF-CA46EB650932}"/>
                    </a:ext>
                  </a:extLst>
                </p:cNvPr>
                <p:cNvSpPr/>
                <p:nvPr/>
              </p:nvSpPr>
              <p:spPr bwMode="auto">
                <a:xfrm rot="19412932">
                  <a:off x="6613728" y="1464735"/>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6" name="Right Arrow 15">
                  <a:extLst>
                    <a:ext uri="{FF2B5EF4-FFF2-40B4-BE49-F238E27FC236}">
                      <a16:creationId xmlns:a16="http://schemas.microsoft.com/office/drawing/2014/main" id="{58A9301C-F953-3417-4343-21761886CD25}"/>
                    </a:ext>
                  </a:extLst>
                </p:cNvPr>
                <p:cNvSpPr/>
                <p:nvPr/>
              </p:nvSpPr>
              <p:spPr bwMode="auto">
                <a:xfrm rot="2393932">
                  <a:off x="6605121" y="2970090"/>
                  <a:ext cx="373594" cy="330940"/>
                </a:xfrm>
                <a:prstGeom prst="rightArrow">
                  <a:avLst/>
                </a:prstGeom>
                <a:solidFill>
                  <a:srgbClr val="00B050"/>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7" name="Up-Down Arrow 16">
                  <a:extLst>
                    <a:ext uri="{FF2B5EF4-FFF2-40B4-BE49-F238E27FC236}">
                      <a16:creationId xmlns:a16="http://schemas.microsoft.com/office/drawing/2014/main" id="{5D002D5B-29A1-E5AB-79A9-56ABE79A4338}"/>
                    </a:ext>
                  </a:extLst>
                </p:cNvPr>
                <p:cNvSpPr/>
                <p:nvPr/>
              </p:nvSpPr>
              <p:spPr bwMode="auto">
                <a:xfrm>
                  <a:off x="8035359" y="1664950"/>
                  <a:ext cx="270828" cy="301812"/>
                </a:xfrm>
                <a:prstGeom prst="upDownArrow">
                  <a:avLst>
                    <a:gd name="adj1" fmla="val 50000"/>
                    <a:gd name="adj2" fmla="val 50000"/>
                  </a:avLst>
                </a:prstGeom>
                <a:solidFill>
                  <a:srgbClr val="008F41"/>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24" name="TextBox 23">
                  <a:extLst>
                    <a:ext uri="{FF2B5EF4-FFF2-40B4-BE49-F238E27FC236}">
                      <a16:creationId xmlns:a16="http://schemas.microsoft.com/office/drawing/2014/main" id="{B37FFBF0-A764-EDE9-EE6D-6862C5AD2B20}"/>
                    </a:ext>
                  </a:extLst>
                </p:cNvPr>
                <p:cNvSpPr txBox="1"/>
                <p:nvPr/>
              </p:nvSpPr>
              <p:spPr>
                <a:xfrm>
                  <a:off x="7011760" y="2012408"/>
                  <a:ext cx="238716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Implementation Science</a:t>
                  </a:r>
                </a:p>
              </p:txBody>
            </p:sp>
          </p:grpSp>
        </p:grpSp>
        <p:sp>
          <p:nvSpPr>
            <p:cNvPr id="25" name="Up-Down Arrow 24">
              <a:extLst>
                <a:ext uri="{FF2B5EF4-FFF2-40B4-BE49-F238E27FC236}">
                  <a16:creationId xmlns:a16="http://schemas.microsoft.com/office/drawing/2014/main" id="{55003B5B-C958-7B39-4C63-FBD8C96A375E}"/>
                </a:ext>
              </a:extLst>
            </p:cNvPr>
            <p:cNvSpPr/>
            <p:nvPr/>
          </p:nvSpPr>
          <p:spPr bwMode="auto">
            <a:xfrm>
              <a:off x="8035359" y="2346353"/>
              <a:ext cx="270828" cy="301812"/>
            </a:xfrm>
            <a:prstGeom prst="upDownArrow">
              <a:avLst>
                <a:gd name="adj1" fmla="val 50000"/>
                <a:gd name="adj2" fmla="val 50000"/>
              </a:avLst>
            </a:prstGeom>
            <a:solidFill>
              <a:srgbClr val="008F41"/>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849"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grpSp>
      <p:sp>
        <p:nvSpPr>
          <p:cNvPr id="4" name="Title 1">
            <a:extLst>
              <a:ext uri="{FF2B5EF4-FFF2-40B4-BE49-F238E27FC236}">
                <a16:creationId xmlns:a16="http://schemas.microsoft.com/office/drawing/2014/main" id="{5F1C4216-40D6-D27C-A747-969456E75DA4}"/>
              </a:ext>
            </a:extLst>
          </p:cNvPr>
          <p:cNvSpPr>
            <a:spLocks noGrp="1"/>
          </p:cNvSpPr>
          <p:nvPr>
            <p:ph type="title"/>
          </p:nvPr>
        </p:nvSpPr>
        <p:spPr>
          <a:xfrm>
            <a:off x="179110" y="27403"/>
            <a:ext cx="9901560" cy="558800"/>
          </a:xfrm>
        </p:spPr>
        <p:txBody>
          <a:bodyPr/>
          <a:lstStyle/>
          <a:p>
            <a:pPr algn="ctr"/>
            <a:r>
              <a:rPr lang="en-US" sz="3000" b="0" dirty="0">
                <a:solidFill>
                  <a:srgbClr val="C00000"/>
                </a:solidFill>
              </a:rPr>
              <a:t>Center of Excellence in Environmental Toxicology (CEET)</a:t>
            </a:r>
          </a:p>
        </p:txBody>
      </p:sp>
    </p:spTree>
    <p:extLst>
      <p:ext uri="{BB962C8B-B14F-4D97-AF65-F5344CB8AC3E}">
        <p14:creationId xmlns:p14="http://schemas.microsoft.com/office/powerpoint/2010/main" val="1213207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10549BE4-82CD-E1C6-5D39-F1B8EA2F2CE4}"/>
              </a:ext>
            </a:extLst>
          </p:cNvPr>
          <p:cNvSpPr>
            <a:spLocks noGrp="1" noChangeArrowheads="1"/>
          </p:cNvSpPr>
          <p:nvPr>
            <p:ph type="title"/>
          </p:nvPr>
        </p:nvSpPr>
        <p:spPr>
          <a:xfrm>
            <a:off x="0" y="47625"/>
            <a:ext cx="9890125" cy="558800"/>
          </a:xfrm>
        </p:spPr>
        <p:txBody>
          <a:bodyPr/>
          <a:lstStyle/>
          <a:p>
            <a:pPr algn="ctr"/>
            <a:r>
              <a:rPr lang="en-US" altLang="en-US" b="0" dirty="0">
                <a:solidFill>
                  <a:srgbClr val="C00000"/>
                </a:solidFill>
                <a:ea typeface="ＭＳ Ｐゴシック" panose="020B0600070205080204" pitchFamily="34" charset="-128"/>
              </a:rPr>
              <a:t>Adverse Outcome Network Framework</a:t>
            </a:r>
          </a:p>
        </p:txBody>
      </p:sp>
      <p:sp>
        <p:nvSpPr>
          <p:cNvPr id="8" name="TextBox 7">
            <a:extLst>
              <a:ext uri="{FF2B5EF4-FFF2-40B4-BE49-F238E27FC236}">
                <a16:creationId xmlns:a16="http://schemas.microsoft.com/office/drawing/2014/main" id="{264F7EDD-2413-2CCD-A7AC-930B44F293CA}"/>
              </a:ext>
            </a:extLst>
          </p:cNvPr>
          <p:cNvSpPr txBox="1"/>
          <p:nvPr/>
        </p:nvSpPr>
        <p:spPr>
          <a:xfrm>
            <a:off x="4833938" y="730250"/>
            <a:ext cx="1627187" cy="4030663"/>
          </a:xfrm>
          <a:prstGeom prst="rect">
            <a:avLst/>
          </a:prstGeom>
          <a:noFill/>
        </p:spPr>
        <p:txBody>
          <a:bodyPr>
            <a:spAutoFit/>
          </a:bodyPr>
          <a:lstStyle/>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Cellular Response</a:t>
            </a: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Key-Events</a:t>
            </a:r>
          </a:p>
          <a:p>
            <a:pPr marL="0" marR="0" lvl="0" indent="0" algn="l" defTabSz="771571" rtl="0" eaLnBrk="0" fontAlgn="auto" latinLnBrk="0" hangingPunct="0">
              <a:lnSpc>
                <a:spcPts val="1823"/>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Genomic/</a:t>
            </a: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Epigenomic</a:t>
            </a:r>
          </a:p>
          <a:p>
            <a:pPr marL="0" marR="0" lvl="0" indent="0" algn="l" defTabSz="771571" rtl="0" eaLnBrk="0" fontAlgn="auto" latinLnBrk="0" hangingPunct="0">
              <a:lnSpc>
                <a:spcPts val="1823"/>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Proteomic/</a:t>
            </a: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Metabolomic</a:t>
            </a:r>
          </a:p>
          <a:p>
            <a:pPr marL="0" marR="0" lvl="0" indent="0" algn="l" defTabSz="771571" rtl="0" eaLnBrk="0" fontAlgn="auto" latinLnBrk="0" hangingPunct="0">
              <a:lnSpc>
                <a:spcPts val="1823"/>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Altered Signaling</a:t>
            </a:r>
          </a:p>
          <a:p>
            <a:pPr marL="0" marR="0" lvl="0" indent="0" algn="l" defTabSz="771571" rtl="0" eaLnBrk="0" fontAlgn="auto" latinLnBrk="0" hangingPunct="0">
              <a:lnSpc>
                <a:spcPts val="1823"/>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Interactome</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 name="TextBox 2">
            <a:extLst>
              <a:ext uri="{FF2B5EF4-FFF2-40B4-BE49-F238E27FC236}">
                <a16:creationId xmlns:a16="http://schemas.microsoft.com/office/drawing/2014/main" id="{6D648613-E66E-01B0-CE17-710F41C81550}"/>
              </a:ext>
            </a:extLst>
          </p:cNvPr>
          <p:cNvSpPr txBox="1"/>
          <p:nvPr/>
        </p:nvSpPr>
        <p:spPr>
          <a:xfrm>
            <a:off x="525463" y="1354138"/>
            <a:ext cx="903287" cy="327025"/>
          </a:xfrm>
          <a:prstGeom prst="rect">
            <a:avLst/>
          </a:prstGeom>
          <a:noFill/>
        </p:spPr>
        <p:txBody>
          <a:bodyPr wrap="none">
            <a:spAutoFit/>
          </a:bodyPr>
          <a:lstStyle/>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Toxicant</a:t>
            </a:r>
          </a:p>
        </p:txBody>
      </p:sp>
      <p:sp>
        <p:nvSpPr>
          <p:cNvPr id="5" name="TextBox 4">
            <a:extLst>
              <a:ext uri="{FF2B5EF4-FFF2-40B4-BE49-F238E27FC236}">
                <a16:creationId xmlns:a16="http://schemas.microsoft.com/office/drawing/2014/main" id="{E932DEEB-907C-83B6-819B-B6A1E16F9A7A}"/>
              </a:ext>
            </a:extLst>
          </p:cNvPr>
          <p:cNvSpPr txBox="1"/>
          <p:nvPr/>
        </p:nvSpPr>
        <p:spPr>
          <a:xfrm>
            <a:off x="1593850" y="592138"/>
            <a:ext cx="1262063" cy="1963737"/>
          </a:xfrm>
          <a:prstGeom prst="rect">
            <a:avLst/>
          </a:prstGeom>
          <a:noFill/>
        </p:spPr>
        <p:txBody>
          <a:bodyPr wrap="none">
            <a:spAutoFit/>
          </a:bodyPr>
          <a:lstStyle/>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Activation/</a:t>
            </a:r>
          </a:p>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Detoxication</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Metabolism</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Disposition</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Elimination</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Excretion</a:t>
            </a:r>
          </a:p>
        </p:txBody>
      </p:sp>
      <p:sp>
        <p:nvSpPr>
          <p:cNvPr id="7" name="Rounded Rectangle 6">
            <a:extLst>
              <a:ext uri="{FF2B5EF4-FFF2-40B4-BE49-F238E27FC236}">
                <a16:creationId xmlns:a16="http://schemas.microsoft.com/office/drawing/2014/main" id="{F054D81C-1702-8DC9-6C30-6F0052F098C8}"/>
              </a:ext>
            </a:extLst>
          </p:cNvPr>
          <p:cNvSpPr/>
          <p:nvPr/>
        </p:nvSpPr>
        <p:spPr bwMode="auto">
          <a:xfrm>
            <a:off x="3160713" y="730250"/>
            <a:ext cx="1593850" cy="3362325"/>
          </a:xfrm>
          <a:prstGeom prst="roundRect">
            <a:avLst/>
          </a:prstGeom>
          <a:noFill/>
          <a:ln w="2857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6" name="TextBox 5">
            <a:extLst>
              <a:ext uri="{FF2B5EF4-FFF2-40B4-BE49-F238E27FC236}">
                <a16:creationId xmlns:a16="http://schemas.microsoft.com/office/drawing/2014/main" id="{EBA09C29-1DC8-D5F1-95ED-BDE423530B51}"/>
              </a:ext>
            </a:extLst>
          </p:cNvPr>
          <p:cNvSpPr txBox="1"/>
          <p:nvPr/>
        </p:nvSpPr>
        <p:spPr>
          <a:xfrm>
            <a:off x="3124200" y="755650"/>
            <a:ext cx="1630363" cy="3832225"/>
          </a:xfrm>
          <a:prstGeom prst="rect">
            <a:avLst/>
          </a:prstGeom>
          <a:noFill/>
        </p:spPr>
        <p:txBody>
          <a:bodyPr wrap="none">
            <a:spAutoFit/>
          </a:bodyPr>
          <a:lstStyle/>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Molecular </a:t>
            </a:r>
          </a:p>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Interactions</a:t>
            </a: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Molecular</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Initiating Event</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Receptor-Ligand</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Binding</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Protein Binding</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DNA Damage &amp;</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Repair</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0" name="TextBox 9">
            <a:extLst>
              <a:ext uri="{FF2B5EF4-FFF2-40B4-BE49-F238E27FC236}">
                <a16:creationId xmlns:a16="http://schemas.microsoft.com/office/drawing/2014/main" id="{E6388711-52A9-3B88-E890-FFCA5B1E2015}"/>
              </a:ext>
            </a:extLst>
          </p:cNvPr>
          <p:cNvSpPr txBox="1"/>
          <p:nvPr/>
        </p:nvSpPr>
        <p:spPr>
          <a:xfrm>
            <a:off x="6461125" y="695325"/>
            <a:ext cx="1598613" cy="2898775"/>
          </a:xfrm>
          <a:prstGeom prst="rect">
            <a:avLst/>
          </a:prstGeom>
          <a:noFill/>
        </p:spPr>
        <p:txBody>
          <a:bodyPr wrap="none">
            <a:spAutoFit/>
          </a:bodyPr>
          <a:lstStyle/>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Organ</a:t>
            </a:r>
          </a:p>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 Response</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Organ Injury</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Aberrant repair</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Reprod/Develop</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Disrupted</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homeostasis</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3" name="TextBox 12">
            <a:extLst>
              <a:ext uri="{FF2B5EF4-FFF2-40B4-BE49-F238E27FC236}">
                <a16:creationId xmlns:a16="http://schemas.microsoft.com/office/drawing/2014/main" id="{52C8C966-D94B-F880-0E97-1FA74096BAD3}"/>
              </a:ext>
            </a:extLst>
          </p:cNvPr>
          <p:cNvSpPr txBox="1"/>
          <p:nvPr/>
        </p:nvSpPr>
        <p:spPr>
          <a:xfrm>
            <a:off x="8169275" y="1354138"/>
            <a:ext cx="977900" cy="327025"/>
          </a:xfrm>
          <a:prstGeom prst="rect">
            <a:avLst/>
          </a:prstGeom>
          <a:noFill/>
        </p:spPr>
        <p:txBody>
          <a:bodyPr wrap="none">
            <a:spAutoFit/>
          </a:bodyPr>
          <a:lstStyle/>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Outcome</a:t>
            </a:r>
          </a:p>
        </p:txBody>
      </p:sp>
      <p:sp>
        <p:nvSpPr>
          <p:cNvPr id="21" name="Rounded Rectangle 20">
            <a:extLst>
              <a:ext uri="{FF2B5EF4-FFF2-40B4-BE49-F238E27FC236}">
                <a16:creationId xmlns:a16="http://schemas.microsoft.com/office/drawing/2014/main" id="{2037F4CF-05FC-B0A3-79A8-5015CC313C47}"/>
              </a:ext>
            </a:extLst>
          </p:cNvPr>
          <p:cNvSpPr/>
          <p:nvPr/>
        </p:nvSpPr>
        <p:spPr bwMode="auto">
          <a:xfrm>
            <a:off x="1477963" y="730250"/>
            <a:ext cx="1593850" cy="3359150"/>
          </a:xfrm>
          <a:prstGeom prst="roundRect">
            <a:avLst/>
          </a:prstGeom>
          <a:noFill/>
          <a:ln w="2857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22" name="Rounded Rectangle 21">
            <a:extLst>
              <a:ext uri="{FF2B5EF4-FFF2-40B4-BE49-F238E27FC236}">
                <a16:creationId xmlns:a16="http://schemas.microsoft.com/office/drawing/2014/main" id="{D5EF1C89-E171-B697-DEEB-0E76E22C5D35}"/>
              </a:ext>
            </a:extLst>
          </p:cNvPr>
          <p:cNvSpPr/>
          <p:nvPr/>
        </p:nvSpPr>
        <p:spPr bwMode="auto">
          <a:xfrm>
            <a:off x="4862513" y="730250"/>
            <a:ext cx="1527175" cy="3362325"/>
          </a:xfrm>
          <a:prstGeom prst="roundRect">
            <a:avLst/>
          </a:prstGeom>
          <a:noFill/>
          <a:ln w="2857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23" name="Rounded Rectangle 22">
            <a:extLst>
              <a:ext uri="{FF2B5EF4-FFF2-40B4-BE49-F238E27FC236}">
                <a16:creationId xmlns:a16="http://schemas.microsoft.com/office/drawing/2014/main" id="{494FF0B0-D95A-4B2C-3361-8BAE830F17FB}"/>
              </a:ext>
            </a:extLst>
          </p:cNvPr>
          <p:cNvSpPr/>
          <p:nvPr/>
        </p:nvSpPr>
        <p:spPr bwMode="auto">
          <a:xfrm>
            <a:off x="6473825" y="730250"/>
            <a:ext cx="1585913" cy="3359150"/>
          </a:xfrm>
          <a:prstGeom prst="roundRect">
            <a:avLst/>
          </a:prstGeom>
          <a:noFill/>
          <a:ln w="2857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4" name="Notched Right Arrow 3">
            <a:extLst>
              <a:ext uri="{FF2B5EF4-FFF2-40B4-BE49-F238E27FC236}">
                <a16:creationId xmlns:a16="http://schemas.microsoft.com/office/drawing/2014/main" id="{2171F3E6-889F-4D5E-E9ED-370F01703ECB}"/>
              </a:ext>
            </a:extLst>
          </p:cNvPr>
          <p:cNvSpPr/>
          <p:nvPr/>
        </p:nvSpPr>
        <p:spPr bwMode="auto">
          <a:xfrm>
            <a:off x="715963" y="1736725"/>
            <a:ext cx="663575" cy="306388"/>
          </a:xfrm>
          <a:prstGeom prst="notchedRightArrow">
            <a:avLst/>
          </a:prstGeom>
          <a:solidFill>
            <a:srgbClr val="008F41"/>
          </a:solidFill>
          <a:ln w="952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6" name="Notched Right Arrow 15">
            <a:extLst>
              <a:ext uri="{FF2B5EF4-FFF2-40B4-BE49-F238E27FC236}">
                <a16:creationId xmlns:a16="http://schemas.microsoft.com/office/drawing/2014/main" id="{56964746-14A2-D62F-8979-C426927A34FF}"/>
              </a:ext>
            </a:extLst>
          </p:cNvPr>
          <p:cNvSpPr/>
          <p:nvPr/>
        </p:nvSpPr>
        <p:spPr bwMode="auto">
          <a:xfrm>
            <a:off x="8212138" y="1728788"/>
            <a:ext cx="663575" cy="306387"/>
          </a:xfrm>
          <a:prstGeom prst="notchedRightArrow">
            <a:avLst/>
          </a:prstGeom>
          <a:solidFill>
            <a:srgbClr val="008F41"/>
          </a:solidFill>
          <a:ln w="952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4785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10549BE4-82CD-E1C6-5D39-F1B8EA2F2CE4}"/>
              </a:ext>
            </a:extLst>
          </p:cNvPr>
          <p:cNvSpPr>
            <a:spLocks noGrp="1" noChangeArrowheads="1"/>
          </p:cNvSpPr>
          <p:nvPr>
            <p:ph type="title"/>
          </p:nvPr>
        </p:nvSpPr>
        <p:spPr>
          <a:xfrm>
            <a:off x="0" y="47625"/>
            <a:ext cx="9890125" cy="558800"/>
          </a:xfrm>
        </p:spPr>
        <p:txBody>
          <a:bodyPr/>
          <a:lstStyle/>
          <a:p>
            <a:pPr algn="ctr"/>
            <a:r>
              <a:rPr lang="en-US" altLang="en-US" b="0" dirty="0">
                <a:solidFill>
                  <a:srgbClr val="C00000"/>
                </a:solidFill>
                <a:ea typeface="ＭＳ Ｐゴシック" panose="020B0600070205080204" pitchFamily="34" charset="-128"/>
              </a:rPr>
              <a:t>Adverse </a:t>
            </a:r>
            <a:r>
              <a:rPr lang="en-US" altLang="en-US" b="0" kern="1200" dirty="0">
                <a:solidFill>
                  <a:srgbClr val="C00000"/>
                </a:solidFill>
                <a:cs typeface="Arial" panose="020B0604020202020204" pitchFamily="34" charset="0"/>
              </a:rPr>
              <a:t>Outcome</a:t>
            </a:r>
            <a:r>
              <a:rPr lang="en-US" altLang="en-US" b="0" dirty="0">
                <a:solidFill>
                  <a:srgbClr val="C00000"/>
                </a:solidFill>
                <a:ea typeface="ＭＳ Ｐゴシック" panose="020B0600070205080204" pitchFamily="34" charset="-128"/>
              </a:rPr>
              <a:t> Network Framework</a:t>
            </a:r>
          </a:p>
        </p:txBody>
      </p:sp>
      <p:sp>
        <p:nvSpPr>
          <p:cNvPr id="8" name="TextBox 7">
            <a:extLst>
              <a:ext uri="{FF2B5EF4-FFF2-40B4-BE49-F238E27FC236}">
                <a16:creationId xmlns:a16="http://schemas.microsoft.com/office/drawing/2014/main" id="{264F7EDD-2413-2CCD-A7AC-930B44F293CA}"/>
              </a:ext>
            </a:extLst>
          </p:cNvPr>
          <p:cNvSpPr txBox="1"/>
          <p:nvPr/>
        </p:nvSpPr>
        <p:spPr>
          <a:xfrm>
            <a:off x="4833938" y="730250"/>
            <a:ext cx="1627187" cy="4030663"/>
          </a:xfrm>
          <a:prstGeom prst="rect">
            <a:avLst/>
          </a:prstGeom>
          <a:noFill/>
        </p:spPr>
        <p:txBody>
          <a:bodyPr>
            <a:spAutoFit/>
          </a:bodyPr>
          <a:lstStyle/>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Cellular Response</a:t>
            </a: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Key-Events</a:t>
            </a:r>
          </a:p>
          <a:p>
            <a:pPr marL="0" marR="0" lvl="0" indent="0" algn="l" defTabSz="771571" rtl="0" eaLnBrk="0" fontAlgn="auto" latinLnBrk="0" hangingPunct="0">
              <a:lnSpc>
                <a:spcPts val="1823"/>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Genomic/</a:t>
            </a: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Epigenomic</a:t>
            </a:r>
          </a:p>
          <a:p>
            <a:pPr marL="0" marR="0" lvl="0" indent="0" algn="l" defTabSz="771571" rtl="0" eaLnBrk="0" fontAlgn="auto" latinLnBrk="0" hangingPunct="0">
              <a:lnSpc>
                <a:spcPts val="1823"/>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Proteomic/</a:t>
            </a: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Metabolomic</a:t>
            </a:r>
          </a:p>
          <a:p>
            <a:pPr marL="0" marR="0" lvl="0" indent="0" algn="l" defTabSz="771571" rtl="0" eaLnBrk="0" fontAlgn="auto" latinLnBrk="0" hangingPunct="0">
              <a:lnSpc>
                <a:spcPts val="1823"/>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Altered Signaling</a:t>
            </a:r>
          </a:p>
          <a:p>
            <a:pPr marL="0" marR="0" lvl="0" indent="0" algn="l" defTabSz="771571" rtl="0" eaLnBrk="0" fontAlgn="auto" latinLnBrk="0" hangingPunct="0">
              <a:lnSpc>
                <a:spcPts val="1823"/>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ts val="1823"/>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Interactome</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3" name="TextBox 2">
            <a:extLst>
              <a:ext uri="{FF2B5EF4-FFF2-40B4-BE49-F238E27FC236}">
                <a16:creationId xmlns:a16="http://schemas.microsoft.com/office/drawing/2014/main" id="{6D648613-E66E-01B0-CE17-710F41C81550}"/>
              </a:ext>
            </a:extLst>
          </p:cNvPr>
          <p:cNvSpPr txBox="1"/>
          <p:nvPr/>
        </p:nvSpPr>
        <p:spPr>
          <a:xfrm>
            <a:off x="525463" y="1354138"/>
            <a:ext cx="903287" cy="327025"/>
          </a:xfrm>
          <a:prstGeom prst="rect">
            <a:avLst/>
          </a:prstGeom>
          <a:noFill/>
        </p:spPr>
        <p:txBody>
          <a:bodyPr wrap="none">
            <a:spAutoFit/>
          </a:bodyPr>
          <a:lstStyle/>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Toxicant</a:t>
            </a:r>
          </a:p>
        </p:txBody>
      </p:sp>
      <p:sp>
        <p:nvSpPr>
          <p:cNvPr id="5" name="TextBox 4">
            <a:extLst>
              <a:ext uri="{FF2B5EF4-FFF2-40B4-BE49-F238E27FC236}">
                <a16:creationId xmlns:a16="http://schemas.microsoft.com/office/drawing/2014/main" id="{E932DEEB-907C-83B6-819B-B6A1E16F9A7A}"/>
              </a:ext>
            </a:extLst>
          </p:cNvPr>
          <p:cNvSpPr txBox="1"/>
          <p:nvPr/>
        </p:nvSpPr>
        <p:spPr>
          <a:xfrm>
            <a:off x="1593850" y="592138"/>
            <a:ext cx="1262063" cy="1963737"/>
          </a:xfrm>
          <a:prstGeom prst="rect">
            <a:avLst/>
          </a:prstGeom>
          <a:noFill/>
        </p:spPr>
        <p:txBody>
          <a:bodyPr wrap="none">
            <a:spAutoFit/>
          </a:bodyPr>
          <a:lstStyle/>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Activation/</a:t>
            </a:r>
          </a:p>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Detoxication</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Metabolism</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Disposition</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Elimination</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Excretion</a:t>
            </a:r>
          </a:p>
        </p:txBody>
      </p:sp>
      <p:sp>
        <p:nvSpPr>
          <p:cNvPr id="7" name="Rounded Rectangle 6">
            <a:extLst>
              <a:ext uri="{FF2B5EF4-FFF2-40B4-BE49-F238E27FC236}">
                <a16:creationId xmlns:a16="http://schemas.microsoft.com/office/drawing/2014/main" id="{F054D81C-1702-8DC9-6C30-6F0052F098C8}"/>
              </a:ext>
            </a:extLst>
          </p:cNvPr>
          <p:cNvSpPr/>
          <p:nvPr/>
        </p:nvSpPr>
        <p:spPr bwMode="auto">
          <a:xfrm>
            <a:off x="3160713" y="730250"/>
            <a:ext cx="1593850" cy="3362325"/>
          </a:xfrm>
          <a:prstGeom prst="roundRect">
            <a:avLst/>
          </a:prstGeom>
          <a:noFill/>
          <a:ln w="2857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6" name="TextBox 5">
            <a:extLst>
              <a:ext uri="{FF2B5EF4-FFF2-40B4-BE49-F238E27FC236}">
                <a16:creationId xmlns:a16="http://schemas.microsoft.com/office/drawing/2014/main" id="{EBA09C29-1DC8-D5F1-95ED-BDE423530B51}"/>
              </a:ext>
            </a:extLst>
          </p:cNvPr>
          <p:cNvSpPr txBox="1"/>
          <p:nvPr/>
        </p:nvSpPr>
        <p:spPr>
          <a:xfrm>
            <a:off x="3124200" y="755650"/>
            <a:ext cx="1630363" cy="3832225"/>
          </a:xfrm>
          <a:prstGeom prst="rect">
            <a:avLst/>
          </a:prstGeom>
          <a:noFill/>
        </p:spPr>
        <p:txBody>
          <a:bodyPr wrap="none">
            <a:spAutoFit/>
          </a:bodyPr>
          <a:lstStyle/>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Molecular </a:t>
            </a:r>
          </a:p>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Interactions</a:t>
            </a: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Molecular</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Initiating Event</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Receptor-Ligand</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Binding</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Protein Binding</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DNA Damage &amp;</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Repair</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0" name="TextBox 9">
            <a:extLst>
              <a:ext uri="{FF2B5EF4-FFF2-40B4-BE49-F238E27FC236}">
                <a16:creationId xmlns:a16="http://schemas.microsoft.com/office/drawing/2014/main" id="{E6388711-52A9-3B88-E890-FFCA5B1E2015}"/>
              </a:ext>
            </a:extLst>
          </p:cNvPr>
          <p:cNvSpPr txBox="1"/>
          <p:nvPr/>
        </p:nvSpPr>
        <p:spPr>
          <a:xfrm>
            <a:off x="6461125" y="695325"/>
            <a:ext cx="1598613" cy="2898775"/>
          </a:xfrm>
          <a:prstGeom prst="rect">
            <a:avLst/>
          </a:prstGeom>
          <a:noFill/>
        </p:spPr>
        <p:txBody>
          <a:bodyPr wrap="none">
            <a:spAutoFit/>
          </a:bodyPr>
          <a:lstStyle/>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Organ</a:t>
            </a:r>
          </a:p>
          <a:p>
            <a:pPr marL="0" marR="0" lvl="0" indent="0" algn="ctr"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8F41"/>
                </a:solidFill>
                <a:effectLst/>
                <a:uLnTx/>
                <a:uFillTx/>
                <a:latin typeface="Arial"/>
                <a:ea typeface="ＭＳ Ｐゴシック" panose="020B0600070205080204" pitchFamily="34" charset="-128"/>
                <a:cs typeface="+mn-cs"/>
              </a:rPr>
              <a:t> Response</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Organ Injury</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Aberrant repair</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Reprod/Develop</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Disrupted</a:t>
            </a:r>
          </a:p>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homeostasis</a:t>
            </a:r>
          </a:p>
          <a:p>
            <a:pPr marL="0" marR="0" lvl="0" indent="0" algn="l" defTabSz="771571" rtl="0" eaLnBrk="0" fontAlgn="auto" latinLnBrk="0" hangingPunct="0">
              <a:lnSpc>
                <a:spcPct val="100000"/>
              </a:lnSpc>
              <a:spcBef>
                <a:spcPts val="0"/>
              </a:spcBef>
              <a:spcAft>
                <a:spcPts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p:txBody>
      </p:sp>
      <p:sp>
        <p:nvSpPr>
          <p:cNvPr id="13" name="TextBox 12">
            <a:extLst>
              <a:ext uri="{FF2B5EF4-FFF2-40B4-BE49-F238E27FC236}">
                <a16:creationId xmlns:a16="http://schemas.microsoft.com/office/drawing/2014/main" id="{52C8C966-D94B-F880-0E97-1FA74096BAD3}"/>
              </a:ext>
            </a:extLst>
          </p:cNvPr>
          <p:cNvSpPr txBox="1"/>
          <p:nvPr/>
        </p:nvSpPr>
        <p:spPr>
          <a:xfrm>
            <a:off x="8169275" y="1354138"/>
            <a:ext cx="977900" cy="327025"/>
          </a:xfrm>
          <a:prstGeom prst="rect">
            <a:avLst/>
          </a:prstGeom>
          <a:noFill/>
        </p:spPr>
        <p:txBody>
          <a:bodyPr wrap="none">
            <a:spAutoFit/>
          </a:bodyPr>
          <a:lstStyle/>
          <a:p>
            <a:pPr marL="0" marR="0" lvl="0" indent="0" algn="l" defTabSz="771571" rtl="0" eaLnBrk="0" fontAlgn="auto" latinLnBrk="0" hangingPunct="0">
              <a:lnSpc>
                <a:spcPct val="100000"/>
              </a:lnSpc>
              <a:spcBef>
                <a:spcPts val="0"/>
              </a:spcBef>
              <a:spcAft>
                <a:spcPts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Outcome</a:t>
            </a:r>
          </a:p>
        </p:txBody>
      </p:sp>
      <p:sp>
        <p:nvSpPr>
          <p:cNvPr id="21" name="Rounded Rectangle 20">
            <a:extLst>
              <a:ext uri="{FF2B5EF4-FFF2-40B4-BE49-F238E27FC236}">
                <a16:creationId xmlns:a16="http://schemas.microsoft.com/office/drawing/2014/main" id="{2037F4CF-05FC-B0A3-79A8-5015CC313C47}"/>
              </a:ext>
            </a:extLst>
          </p:cNvPr>
          <p:cNvSpPr/>
          <p:nvPr/>
        </p:nvSpPr>
        <p:spPr bwMode="auto">
          <a:xfrm>
            <a:off x="1477963" y="730250"/>
            <a:ext cx="1593850" cy="3359150"/>
          </a:xfrm>
          <a:prstGeom prst="roundRect">
            <a:avLst/>
          </a:prstGeom>
          <a:noFill/>
          <a:ln w="2857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22" name="Rounded Rectangle 21">
            <a:extLst>
              <a:ext uri="{FF2B5EF4-FFF2-40B4-BE49-F238E27FC236}">
                <a16:creationId xmlns:a16="http://schemas.microsoft.com/office/drawing/2014/main" id="{D5EF1C89-E171-B697-DEEB-0E76E22C5D35}"/>
              </a:ext>
            </a:extLst>
          </p:cNvPr>
          <p:cNvSpPr/>
          <p:nvPr/>
        </p:nvSpPr>
        <p:spPr bwMode="auto">
          <a:xfrm>
            <a:off x="4862513" y="730250"/>
            <a:ext cx="1527175" cy="3362325"/>
          </a:xfrm>
          <a:prstGeom prst="roundRect">
            <a:avLst/>
          </a:prstGeom>
          <a:noFill/>
          <a:ln w="2857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23" name="Rounded Rectangle 22">
            <a:extLst>
              <a:ext uri="{FF2B5EF4-FFF2-40B4-BE49-F238E27FC236}">
                <a16:creationId xmlns:a16="http://schemas.microsoft.com/office/drawing/2014/main" id="{494FF0B0-D95A-4B2C-3361-8BAE830F17FB}"/>
              </a:ext>
            </a:extLst>
          </p:cNvPr>
          <p:cNvSpPr/>
          <p:nvPr/>
        </p:nvSpPr>
        <p:spPr bwMode="auto">
          <a:xfrm>
            <a:off x="6473825" y="730250"/>
            <a:ext cx="1585913" cy="3359150"/>
          </a:xfrm>
          <a:prstGeom prst="roundRect">
            <a:avLst/>
          </a:prstGeom>
          <a:noFill/>
          <a:ln w="2857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1" i="0" u="none" strike="noStrike" kern="120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mn-cs"/>
            </a:endParaRPr>
          </a:p>
        </p:txBody>
      </p:sp>
      <p:sp>
        <p:nvSpPr>
          <p:cNvPr id="4" name="Notched Right Arrow 3">
            <a:extLst>
              <a:ext uri="{FF2B5EF4-FFF2-40B4-BE49-F238E27FC236}">
                <a16:creationId xmlns:a16="http://schemas.microsoft.com/office/drawing/2014/main" id="{2171F3E6-889F-4D5E-E9ED-370F01703ECB}"/>
              </a:ext>
            </a:extLst>
          </p:cNvPr>
          <p:cNvSpPr/>
          <p:nvPr/>
        </p:nvSpPr>
        <p:spPr bwMode="auto">
          <a:xfrm>
            <a:off x="715963" y="1736725"/>
            <a:ext cx="663575" cy="306388"/>
          </a:xfrm>
          <a:prstGeom prst="notchedRightArrow">
            <a:avLst/>
          </a:prstGeom>
          <a:solidFill>
            <a:srgbClr val="008F41"/>
          </a:solidFill>
          <a:ln w="952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sp>
        <p:nvSpPr>
          <p:cNvPr id="16" name="Notched Right Arrow 15">
            <a:extLst>
              <a:ext uri="{FF2B5EF4-FFF2-40B4-BE49-F238E27FC236}">
                <a16:creationId xmlns:a16="http://schemas.microsoft.com/office/drawing/2014/main" id="{56964746-14A2-D62F-8979-C426927A34FF}"/>
              </a:ext>
            </a:extLst>
          </p:cNvPr>
          <p:cNvSpPr/>
          <p:nvPr/>
        </p:nvSpPr>
        <p:spPr bwMode="auto">
          <a:xfrm>
            <a:off x="8212138" y="1728788"/>
            <a:ext cx="663575" cy="306387"/>
          </a:xfrm>
          <a:prstGeom prst="notchedRightArrow">
            <a:avLst/>
          </a:prstGeom>
          <a:solidFill>
            <a:srgbClr val="008F41"/>
          </a:solidFill>
          <a:ln w="9525" cap="flat" cmpd="sng" algn="ctr">
            <a:solidFill>
              <a:srgbClr val="008F41"/>
            </a:solidFill>
            <a:prstDash val="solid"/>
            <a:round/>
            <a:headEnd type="none" w="med" len="med"/>
            <a:tailEnd type="none" w="med" len="med"/>
          </a:ln>
          <a:effectLst/>
        </p:spPr>
        <p:txBody>
          <a:bodyPr lIns="77153" tIns="38576" rIns="77153" bIns="38576"/>
          <a:lstStyle/>
          <a:p>
            <a:pPr marL="0" marR="0" lvl="0" indent="0" algn="l" defTabSz="771571" rtl="0" eaLnBrk="0" fontAlgn="base" latinLnBrk="0" hangingPunct="0">
              <a:lnSpc>
                <a:spcPct val="100000"/>
              </a:lnSpc>
              <a:spcBef>
                <a:spcPct val="0"/>
              </a:spcBef>
              <a:spcAft>
                <a:spcPct val="0"/>
              </a:spcAft>
              <a:buClrTx/>
              <a:buSzTx/>
              <a:buFontTx/>
              <a:buNone/>
              <a:tabLst/>
              <a:defRPr/>
            </a:pPr>
            <a:endParaRPr kumimoji="0" lang="en-US" sz="1181" b="0" i="0" u="none" strike="noStrike" kern="1200" cap="none" spc="0" normalizeH="0" baseline="0" noProof="0" dirty="0">
              <a:ln>
                <a:noFill/>
              </a:ln>
              <a:solidFill>
                <a:srgbClr val="800000"/>
              </a:solidFill>
              <a:effectLst/>
              <a:uLnTx/>
              <a:uFillTx/>
              <a:latin typeface="Arial" panose="020B0604020202020204" pitchFamily="34" charset="0"/>
              <a:ea typeface="ＭＳ Ｐゴシック" panose="020B0600070205080204" pitchFamily="34" charset="-128"/>
              <a:cs typeface="+mn-cs"/>
            </a:endParaRPr>
          </a:p>
        </p:txBody>
      </p:sp>
      <p:pic>
        <p:nvPicPr>
          <p:cNvPr id="14" name="Picture 13">
            <a:extLst>
              <a:ext uri="{FF2B5EF4-FFF2-40B4-BE49-F238E27FC236}">
                <a16:creationId xmlns:a16="http://schemas.microsoft.com/office/drawing/2014/main" id="{1966C7E8-6514-8637-74E3-2D95839B1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263" y="4211638"/>
            <a:ext cx="5181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4A8F-5185-2F13-8C4C-497899CCA5DF}"/>
              </a:ext>
            </a:extLst>
          </p:cNvPr>
          <p:cNvSpPr txBox="1">
            <a:spLocks noChangeArrowheads="1"/>
          </p:cNvSpPr>
          <p:nvPr/>
        </p:nvSpPr>
        <p:spPr>
          <a:xfrm>
            <a:off x="75414" y="97430"/>
            <a:ext cx="9890125" cy="558800"/>
          </a:xfrm>
          <a:prstGeom prst="rect">
            <a:avLst/>
          </a:prstGeom>
        </p:spPr>
        <p:txBody>
          <a:bodyPr/>
          <a:lstStyle>
            <a:lvl1pPr algn="l" defTabSz="969963" rtl="0" eaLnBrk="0" fontAlgn="base" hangingPunct="0">
              <a:spcBef>
                <a:spcPct val="0"/>
              </a:spcBef>
              <a:spcAft>
                <a:spcPct val="0"/>
              </a:spcAft>
              <a:defRPr sz="3200" b="1">
                <a:solidFill>
                  <a:schemeClr val="tx2"/>
                </a:solidFill>
                <a:latin typeface="+mj-lt"/>
                <a:ea typeface="ＭＳ Ｐゴシック" charset="0"/>
                <a:cs typeface="ＭＳ Ｐゴシック" charset="0"/>
              </a:defRPr>
            </a:lvl1pPr>
            <a:lvl2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2pPr>
            <a:lvl3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3pPr>
            <a:lvl4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4pPr>
            <a:lvl5pPr algn="l" defTabSz="969963" rtl="0" eaLnBrk="0" fontAlgn="base" hangingPunct="0">
              <a:spcBef>
                <a:spcPct val="0"/>
              </a:spcBef>
              <a:spcAft>
                <a:spcPct val="0"/>
              </a:spcAft>
              <a:defRPr sz="3200" b="1">
                <a:solidFill>
                  <a:srgbClr val="AA2B3E"/>
                </a:solidFill>
                <a:latin typeface="Arial" charset="0"/>
                <a:ea typeface="ＭＳ Ｐゴシック" charset="0"/>
                <a:cs typeface="ＭＳ Ｐゴシック" charset="0"/>
              </a:defRPr>
            </a:lvl5pPr>
            <a:lvl6pPr marL="457200" algn="l" defTabSz="969963" rtl="0" eaLnBrk="0" fontAlgn="base" hangingPunct="0">
              <a:spcBef>
                <a:spcPct val="0"/>
              </a:spcBef>
              <a:spcAft>
                <a:spcPct val="0"/>
              </a:spcAft>
              <a:defRPr sz="3200" b="1">
                <a:solidFill>
                  <a:srgbClr val="AA2B3E"/>
                </a:solidFill>
                <a:latin typeface="Arial" charset="0"/>
              </a:defRPr>
            </a:lvl6pPr>
            <a:lvl7pPr marL="914400" algn="l" defTabSz="969963" rtl="0" eaLnBrk="0" fontAlgn="base" hangingPunct="0">
              <a:spcBef>
                <a:spcPct val="0"/>
              </a:spcBef>
              <a:spcAft>
                <a:spcPct val="0"/>
              </a:spcAft>
              <a:defRPr sz="3200" b="1">
                <a:solidFill>
                  <a:srgbClr val="AA2B3E"/>
                </a:solidFill>
                <a:latin typeface="Arial" charset="0"/>
              </a:defRPr>
            </a:lvl7pPr>
            <a:lvl8pPr marL="1371600" algn="l" defTabSz="969963" rtl="0" eaLnBrk="0" fontAlgn="base" hangingPunct="0">
              <a:spcBef>
                <a:spcPct val="0"/>
              </a:spcBef>
              <a:spcAft>
                <a:spcPct val="0"/>
              </a:spcAft>
              <a:defRPr sz="3200" b="1">
                <a:solidFill>
                  <a:srgbClr val="AA2B3E"/>
                </a:solidFill>
                <a:latin typeface="Arial" charset="0"/>
              </a:defRPr>
            </a:lvl8pPr>
            <a:lvl9pPr marL="1828800" algn="l" defTabSz="969963" rtl="0" eaLnBrk="0" fontAlgn="base" hangingPunct="0">
              <a:spcBef>
                <a:spcPct val="0"/>
              </a:spcBef>
              <a:spcAft>
                <a:spcPct val="0"/>
              </a:spcAft>
              <a:defRPr sz="3200" b="1">
                <a:solidFill>
                  <a:srgbClr val="AA2B3E"/>
                </a:solidFill>
                <a:latin typeface="Arial" charset="0"/>
              </a:defRPr>
            </a:lvl9pPr>
          </a:lstStyle>
          <a:p>
            <a:pPr algn="ctr" eaLnBrk="1" hangingPunct="1"/>
            <a:r>
              <a:rPr lang="en-US" altLang="en-US" sz="3200" b="0" dirty="0">
                <a:solidFill>
                  <a:srgbClr val="C00000"/>
                </a:solidFill>
                <a:latin typeface="+mj-lt"/>
              </a:rPr>
              <a:t>Exposures and Human Health Studied by CEET</a:t>
            </a:r>
          </a:p>
        </p:txBody>
      </p:sp>
      <p:pic>
        <p:nvPicPr>
          <p:cNvPr id="3" name="Picture 10" descr="HumanBody.jpg">
            <a:extLst>
              <a:ext uri="{FF2B5EF4-FFF2-40B4-BE49-F238E27FC236}">
                <a16:creationId xmlns:a16="http://schemas.microsoft.com/office/drawing/2014/main" id="{2DF18796-234A-4E23-ACC5-C023DB9B161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bwMode="auto">
          <a:xfrm>
            <a:off x="3683666" y="1166747"/>
            <a:ext cx="235709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in utero.jpg">
            <a:extLst>
              <a:ext uri="{FF2B5EF4-FFF2-40B4-BE49-F238E27FC236}">
                <a16:creationId xmlns:a16="http://schemas.microsoft.com/office/drawing/2014/main" id="{CD7FC33A-71D2-CEB2-3881-B29A47DCAC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1719" y="4400597"/>
            <a:ext cx="224790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2">
            <a:extLst>
              <a:ext uri="{FF2B5EF4-FFF2-40B4-BE49-F238E27FC236}">
                <a16:creationId xmlns:a16="http://schemas.microsoft.com/office/drawing/2014/main" id="{FF8ABF2F-796B-1C81-7920-FE556E2B9395}"/>
              </a:ext>
            </a:extLst>
          </p:cNvPr>
          <p:cNvSpPr txBox="1">
            <a:spLocks noChangeArrowheads="1"/>
          </p:cNvSpPr>
          <p:nvPr/>
        </p:nvSpPr>
        <p:spPr bwMode="auto">
          <a:xfrm>
            <a:off x="4187242" y="827022"/>
            <a:ext cx="15636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38"/>
              </a:spcBef>
              <a:spcAft>
                <a:spcPts val="175"/>
              </a:spcAft>
              <a:buClr>
                <a:schemeClr val="tx2"/>
              </a:buClr>
              <a:buFont typeface="Wingdings" pitchFamily="2" charset="2"/>
              <a:buChar char="w"/>
              <a:defRPr sz="1600" b="1">
                <a:solidFill>
                  <a:srgbClr val="000000"/>
                </a:solidFill>
                <a:latin typeface="Arial" panose="020B0604020202020204" pitchFamily="34" charset="0"/>
                <a:ea typeface="ＭＳ Ｐゴシック" panose="020B0600070205080204" pitchFamily="34" charset="-128"/>
              </a:defRPr>
            </a:lvl1pPr>
            <a:lvl2pPr marL="742950" indent="-285750">
              <a:spcBef>
                <a:spcPts val="175"/>
              </a:spcBef>
              <a:spcAft>
                <a:spcPts val="175"/>
              </a:spcAft>
              <a:buClr>
                <a:schemeClr val="tx2"/>
              </a:buClr>
              <a:buChar char="•"/>
              <a:defRPr>
                <a:solidFill>
                  <a:srgbClr val="000000"/>
                </a:solidFill>
                <a:latin typeface="Arial" panose="020B0604020202020204" pitchFamily="34" charset="0"/>
                <a:ea typeface="ＭＳ Ｐゴシック" panose="020B0600070205080204" pitchFamily="34" charset="-128"/>
              </a:defRPr>
            </a:lvl2pPr>
            <a:lvl3pPr marL="1143000" indent="-228600">
              <a:spcBef>
                <a:spcPts val="175"/>
              </a:spcBef>
              <a:spcAft>
                <a:spcPts val="175"/>
              </a:spcAft>
              <a:buClr>
                <a:schemeClr val="tx2"/>
              </a:buClr>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defRPr>
            </a:lvl3pPr>
            <a:lvl4pPr marL="1600200" indent="-22860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4pPr>
            <a:lvl5pPr marL="2057400" indent="-22860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spcAft>
                <a:spcPct val="0"/>
              </a:spcAft>
              <a:buClrTx/>
              <a:buFontTx/>
              <a:buNone/>
            </a:pPr>
            <a:r>
              <a:rPr lang="en-US" altLang="en-US" dirty="0"/>
              <a:t>Human Health</a:t>
            </a:r>
          </a:p>
        </p:txBody>
      </p:sp>
      <p:sp>
        <p:nvSpPr>
          <p:cNvPr id="6" name="Rectangle 4">
            <a:extLst>
              <a:ext uri="{FF2B5EF4-FFF2-40B4-BE49-F238E27FC236}">
                <a16:creationId xmlns:a16="http://schemas.microsoft.com/office/drawing/2014/main" id="{65F3A784-99FE-9654-2BE4-11AAF578CAB6}"/>
              </a:ext>
            </a:extLst>
          </p:cNvPr>
          <p:cNvSpPr>
            <a:spLocks noChangeArrowheads="1"/>
          </p:cNvSpPr>
          <p:nvPr/>
        </p:nvSpPr>
        <p:spPr bwMode="auto">
          <a:xfrm>
            <a:off x="3736783" y="828201"/>
            <a:ext cx="2464606" cy="5467725"/>
          </a:xfrm>
          <a:prstGeom prst="rect">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338"/>
              </a:spcBef>
              <a:spcAft>
                <a:spcPts val="175"/>
              </a:spcAft>
              <a:buClr>
                <a:schemeClr val="tx2"/>
              </a:buClr>
              <a:buFont typeface="Wingdings" pitchFamily="2" charset="2"/>
              <a:buChar char="w"/>
              <a:defRPr sz="1600" b="1">
                <a:solidFill>
                  <a:srgbClr val="000000"/>
                </a:solidFill>
                <a:latin typeface="Arial" panose="020B0604020202020204" pitchFamily="34" charset="0"/>
                <a:ea typeface="ＭＳ Ｐゴシック" panose="020B0600070205080204" pitchFamily="34" charset="-128"/>
              </a:defRPr>
            </a:lvl1pPr>
            <a:lvl2pPr marL="742950" indent="-285750">
              <a:spcBef>
                <a:spcPts val="175"/>
              </a:spcBef>
              <a:spcAft>
                <a:spcPts val="175"/>
              </a:spcAft>
              <a:buClr>
                <a:schemeClr val="tx2"/>
              </a:buClr>
              <a:buChar char="•"/>
              <a:defRPr>
                <a:solidFill>
                  <a:srgbClr val="000000"/>
                </a:solidFill>
                <a:latin typeface="Arial" panose="020B0604020202020204" pitchFamily="34" charset="0"/>
                <a:ea typeface="ＭＳ Ｐゴシック" panose="020B0600070205080204" pitchFamily="34" charset="-128"/>
              </a:defRPr>
            </a:lvl2pPr>
            <a:lvl3pPr marL="1143000" indent="-228600">
              <a:spcBef>
                <a:spcPts val="175"/>
              </a:spcBef>
              <a:spcAft>
                <a:spcPts val="175"/>
              </a:spcAft>
              <a:buClr>
                <a:schemeClr val="tx2"/>
              </a:buClr>
              <a:buFont typeface="Arial" panose="020B0604020202020204" pitchFamily="34" charset="0"/>
              <a:buChar char="–"/>
              <a:defRPr>
                <a:solidFill>
                  <a:srgbClr val="000000"/>
                </a:solidFill>
                <a:latin typeface="Arial" panose="020B0604020202020204" pitchFamily="34" charset="0"/>
                <a:ea typeface="ＭＳ Ｐゴシック" panose="020B0600070205080204" pitchFamily="34" charset="-128"/>
              </a:defRPr>
            </a:lvl3pPr>
            <a:lvl4pPr marL="1600200" indent="-22860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4pPr>
            <a:lvl5pPr marL="2057400" indent="-22860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ts val="175"/>
              </a:spcBef>
              <a:spcAft>
                <a:spcPts val="175"/>
              </a:spcAft>
              <a:buClr>
                <a:schemeClr val="tx2"/>
              </a:buClr>
              <a:buFont typeface="Franklin Gothic Book" panose="020B0503020102020204" pitchFamily="34" charset="0"/>
              <a:buChar char="–"/>
              <a:defRPr sz="13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spcAft>
                <a:spcPct val="0"/>
              </a:spcAft>
              <a:buClrTx/>
              <a:buFontTx/>
              <a:buNone/>
            </a:pPr>
            <a:endParaRPr lang="en-US" altLang="en-US" sz="1400" b="0" dirty="0">
              <a:solidFill>
                <a:srgbClr val="800000"/>
              </a:solidFill>
            </a:endParaRPr>
          </a:p>
        </p:txBody>
      </p:sp>
      <p:pic>
        <p:nvPicPr>
          <p:cNvPr id="8" name="Picture 7" descr="A long shot of a road&#10;&#10;Description automatically generated">
            <a:extLst>
              <a:ext uri="{FF2B5EF4-FFF2-40B4-BE49-F238E27FC236}">
                <a16:creationId xmlns:a16="http://schemas.microsoft.com/office/drawing/2014/main" id="{35260318-4D74-E70F-1E02-3AE4FF4FDF5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01342" y="827022"/>
            <a:ext cx="3153975" cy="1984248"/>
          </a:xfrm>
          <a:prstGeom prst="rect">
            <a:avLst/>
          </a:prstGeom>
          <a:ln>
            <a:solidFill>
              <a:schemeClr val="tx1"/>
            </a:solidFill>
          </a:ln>
        </p:spPr>
      </p:pic>
      <p:sp>
        <p:nvSpPr>
          <p:cNvPr id="9" name="TextBox 8">
            <a:extLst>
              <a:ext uri="{FF2B5EF4-FFF2-40B4-BE49-F238E27FC236}">
                <a16:creationId xmlns:a16="http://schemas.microsoft.com/office/drawing/2014/main" id="{FC326920-2AD0-D300-2307-6CFBF0AF688F}"/>
              </a:ext>
            </a:extLst>
          </p:cNvPr>
          <p:cNvSpPr txBox="1"/>
          <p:nvPr/>
        </p:nvSpPr>
        <p:spPr>
          <a:xfrm>
            <a:off x="203030" y="2806082"/>
            <a:ext cx="3104394" cy="307777"/>
          </a:xfrm>
          <a:prstGeom prst="rect">
            <a:avLst/>
          </a:prstGeom>
          <a:noFill/>
          <a:ln w="9525">
            <a:noFill/>
          </a:ln>
        </p:spPr>
        <p:txBody>
          <a:bodyPr wrap="square">
            <a:spAutoFit/>
          </a:bodyPr>
          <a:lstStyle/>
          <a:p>
            <a:pPr algn="ctr">
              <a:defRPr/>
            </a:pPr>
            <a:r>
              <a:rPr lang="en-US" b="1" dirty="0">
                <a:solidFill>
                  <a:schemeClr val="tx1"/>
                </a:solidFill>
              </a:rPr>
              <a:t>Air Pollution &amp; Lung Health</a:t>
            </a:r>
          </a:p>
        </p:txBody>
      </p:sp>
      <p:sp>
        <p:nvSpPr>
          <p:cNvPr id="10" name="TextBox 9">
            <a:extLst>
              <a:ext uri="{FF2B5EF4-FFF2-40B4-BE49-F238E27FC236}">
                <a16:creationId xmlns:a16="http://schemas.microsoft.com/office/drawing/2014/main" id="{AB06659D-40F1-F567-DAC4-3F0006B8418F}"/>
              </a:ext>
            </a:extLst>
          </p:cNvPr>
          <p:cNvSpPr txBox="1"/>
          <p:nvPr/>
        </p:nvSpPr>
        <p:spPr>
          <a:xfrm>
            <a:off x="50836" y="5269344"/>
            <a:ext cx="3648114" cy="307777"/>
          </a:xfrm>
          <a:prstGeom prst="rect">
            <a:avLst/>
          </a:prstGeom>
          <a:noFill/>
          <a:ln w="9525">
            <a:noFill/>
          </a:ln>
        </p:spPr>
        <p:txBody>
          <a:bodyPr wrap="square">
            <a:spAutoFit/>
          </a:bodyPr>
          <a:lstStyle/>
          <a:p>
            <a:pPr algn="ctr">
              <a:defRPr/>
            </a:pPr>
            <a:r>
              <a:rPr lang="en-US" b="1" dirty="0">
                <a:solidFill>
                  <a:schemeClr val="tx1"/>
                </a:solidFill>
              </a:rPr>
              <a:t>Environmental Exposures &amp; Cancer</a:t>
            </a:r>
          </a:p>
        </p:txBody>
      </p:sp>
      <p:pic>
        <p:nvPicPr>
          <p:cNvPr id="12" name="Picture 11" descr="A flooded park with grass and trees&#10;&#10;Description automatically generated">
            <a:extLst>
              <a:ext uri="{FF2B5EF4-FFF2-40B4-BE49-F238E27FC236}">
                <a16:creationId xmlns:a16="http://schemas.microsoft.com/office/drawing/2014/main" id="{FA8F6DF4-FA8F-4B8A-1C40-38E0A59F5B62}"/>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201342" y="3218210"/>
            <a:ext cx="3160820" cy="1984536"/>
          </a:xfrm>
          <a:prstGeom prst="rect">
            <a:avLst/>
          </a:prstGeom>
          <a:ln>
            <a:solidFill>
              <a:schemeClr val="tx1"/>
            </a:solidFill>
          </a:ln>
        </p:spPr>
      </p:pic>
      <p:pic>
        <p:nvPicPr>
          <p:cNvPr id="17" name="Picture 3">
            <a:extLst>
              <a:ext uri="{FF2B5EF4-FFF2-40B4-BE49-F238E27FC236}">
                <a16:creationId xmlns:a16="http://schemas.microsoft.com/office/drawing/2014/main" id="{12823D16-F8E0-A031-CB0A-F133FCFAEF88}"/>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608190" y="899857"/>
            <a:ext cx="3433258" cy="18056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D7EF919-14B8-ADE4-EE58-090F16CAF419}"/>
              </a:ext>
            </a:extLst>
          </p:cNvPr>
          <p:cNvSpPr txBox="1"/>
          <p:nvPr/>
        </p:nvSpPr>
        <p:spPr>
          <a:xfrm>
            <a:off x="7038592" y="2705493"/>
            <a:ext cx="2464606" cy="307777"/>
          </a:xfrm>
          <a:prstGeom prst="rect">
            <a:avLst/>
          </a:prstGeom>
          <a:noFill/>
          <a:ln w="9525">
            <a:noFill/>
          </a:ln>
        </p:spPr>
        <p:txBody>
          <a:bodyPr wrap="square">
            <a:spAutoFit/>
          </a:bodyPr>
          <a:lstStyle/>
          <a:p>
            <a:pPr eaLnBrk="1" hangingPunct="1">
              <a:spcBef>
                <a:spcPct val="0"/>
              </a:spcBef>
              <a:spcAft>
                <a:spcPct val="0"/>
              </a:spcAft>
              <a:buClrTx/>
              <a:buFontTx/>
              <a:buNone/>
            </a:pPr>
            <a:r>
              <a:rPr lang="en-US" altLang="en-US" b="1" dirty="0">
                <a:solidFill>
                  <a:schemeClr val="tx1"/>
                </a:solidFill>
              </a:rPr>
              <a:t>Windows-of-Susceptibility</a:t>
            </a:r>
          </a:p>
        </p:txBody>
      </p:sp>
      <p:pic>
        <p:nvPicPr>
          <p:cNvPr id="19" name="Picture 7">
            <a:extLst>
              <a:ext uri="{FF2B5EF4-FFF2-40B4-BE49-F238E27FC236}">
                <a16:creationId xmlns:a16="http://schemas.microsoft.com/office/drawing/2014/main" id="{48B6E29E-C656-41EA-CF1B-0B42A64425D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08190" y="3139024"/>
            <a:ext cx="3406532" cy="19842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CE403E70-E363-E9DE-844B-9038454F477A}"/>
              </a:ext>
            </a:extLst>
          </p:cNvPr>
          <p:cNvSpPr txBox="1"/>
          <p:nvPr/>
        </p:nvSpPr>
        <p:spPr>
          <a:xfrm>
            <a:off x="6527069" y="5202746"/>
            <a:ext cx="3648114" cy="307777"/>
          </a:xfrm>
          <a:prstGeom prst="rect">
            <a:avLst/>
          </a:prstGeom>
          <a:noFill/>
          <a:ln w="9525">
            <a:noFill/>
          </a:ln>
        </p:spPr>
        <p:txBody>
          <a:bodyPr wrap="square">
            <a:spAutoFit/>
          </a:bodyPr>
          <a:lstStyle/>
          <a:p>
            <a:pPr algn="ctr">
              <a:defRPr/>
            </a:pPr>
            <a:r>
              <a:rPr lang="en-US" b="1" dirty="0">
                <a:solidFill>
                  <a:schemeClr val="tx1"/>
                </a:solidFill>
              </a:rPr>
              <a:t>Environmental Neuroscience</a:t>
            </a:r>
          </a:p>
        </p:txBody>
      </p:sp>
      <p:sp>
        <p:nvSpPr>
          <p:cNvPr id="21" name="Arrow: Right 20">
            <a:extLst>
              <a:ext uri="{FF2B5EF4-FFF2-40B4-BE49-F238E27FC236}">
                <a16:creationId xmlns:a16="http://schemas.microsoft.com/office/drawing/2014/main" id="{36DAF254-2244-A574-7306-4888916CC82A}"/>
              </a:ext>
            </a:extLst>
          </p:cNvPr>
          <p:cNvSpPr/>
          <p:nvPr/>
        </p:nvSpPr>
        <p:spPr bwMode="auto">
          <a:xfrm>
            <a:off x="3386112" y="1762811"/>
            <a:ext cx="303291" cy="307777"/>
          </a:xfrm>
          <a:prstGeom prst="rightArrow">
            <a:avLst/>
          </a:prstGeom>
          <a:solidFill>
            <a:schemeClr val="tx1"/>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charset="0"/>
            </a:endParaRPr>
          </a:p>
        </p:txBody>
      </p:sp>
      <p:sp>
        <p:nvSpPr>
          <p:cNvPr id="23" name="Arrow: Right 22">
            <a:extLst>
              <a:ext uri="{FF2B5EF4-FFF2-40B4-BE49-F238E27FC236}">
                <a16:creationId xmlns:a16="http://schemas.microsoft.com/office/drawing/2014/main" id="{07A01B1E-EC15-EC06-83F4-9048AFD8FEF6}"/>
              </a:ext>
            </a:extLst>
          </p:cNvPr>
          <p:cNvSpPr/>
          <p:nvPr/>
        </p:nvSpPr>
        <p:spPr bwMode="auto">
          <a:xfrm>
            <a:off x="3386112" y="3701097"/>
            <a:ext cx="303291" cy="307777"/>
          </a:xfrm>
          <a:prstGeom prst="rightArrow">
            <a:avLst/>
          </a:prstGeom>
          <a:solidFill>
            <a:schemeClr val="tx1"/>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charset="0"/>
            </a:endParaRPr>
          </a:p>
        </p:txBody>
      </p:sp>
      <p:sp>
        <p:nvSpPr>
          <p:cNvPr id="24" name="Arrow: Right 23">
            <a:extLst>
              <a:ext uri="{FF2B5EF4-FFF2-40B4-BE49-F238E27FC236}">
                <a16:creationId xmlns:a16="http://schemas.microsoft.com/office/drawing/2014/main" id="{9BD4DB4F-B491-E8EE-5AF0-574C67FBBAA4}"/>
              </a:ext>
            </a:extLst>
          </p:cNvPr>
          <p:cNvSpPr/>
          <p:nvPr/>
        </p:nvSpPr>
        <p:spPr bwMode="auto">
          <a:xfrm rot="10800000">
            <a:off x="6248769" y="1762811"/>
            <a:ext cx="303291" cy="307777"/>
          </a:xfrm>
          <a:prstGeom prst="rightArrow">
            <a:avLst/>
          </a:prstGeom>
          <a:solidFill>
            <a:schemeClr val="tx1"/>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charset="0"/>
            </a:endParaRPr>
          </a:p>
        </p:txBody>
      </p:sp>
      <p:sp>
        <p:nvSpPr>
          <p:cNvPr id="25" name="Arrow: Right 24">
            <a:extLst>
              <a:ext uri="{FF2B5EF4-FFF2-40B4-BE49-F238E27FC236}">
                <a16:creationId xmlns:a16="http://schemas.microsoft.com/office/drawing/2014/main" id="{F3B71E49-A456-3264-49DE-FE2EA383152B}"/>
              </a:ext>
            </a:extLst>
          </p:cNvPr>
          <p:cNvSpPr/>
          <p:nvPr/>
        </p:nvSpPr>
        <p:spPr bwMode="auto">
          <a:xfrm rot="10800000">
            <a:off x="6248769" y="3680256"/>
            <a:ext cx="303291" cy="307777"/>
          </a:xfrm>
          <a:prstGeom prst="rightArrow">
            <a:avLst/>
          </a:prstGeom>
          <a:solidFill>
            <a:schemeClr val="tx1"/>
          </a:solid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charset="0"/>
            </a:endParaRPr>
          </a:p>
        </p:txBody>
      </p:sp>
      <p:sp>
        <p:nvSpPr>
          <p:cNvPr id="26" name="TextBox 25">
            <a:extLst>
              <a:ext uri="{FF2B5EF4-FFF2-40B4-BE49-F238E27FC236}">
                <a16:creationId xmlns:a16="http://schemas.microsoft.com/office/drawing/2014/main" id="{6F08F705-D607-0C2D-055E-B8487C6AD0CC}"/>
              </a:ext>
            </a:extLst>
          </p:cNvPr>
          <p:cNvSpPr txBox="1"/>
          <p:nvPr/>
        </p:nvSpPr>
        <p:spPr>
          <a:xfrm>
            <a:off x="201342" y="5766402"/>
            <a:ext cx="2376076" cy="738664"/>
          </a:xfrm>
          <a:prstGeom prst="rect">
            <a:avLst/>
          </a:prstGeom>
          <a:noFill/>
          <a:ln w="9525">
            <a:solidFill>
              <a:srgbClr val="C00000"/>
            </a:solidFill>
          </a:ln>
        </p:spPr>
        <p:txBody>
          <a:bodyPr wrap="square">
            <a:spAutoFit/>
          </a:bodyPr>
          <a:lstStyle/>
          <a:p>
            <a:pPr>
              <a:defRPr/>
            </a:pPr>
            <a:r>
              <a:rPr lang="en-US" b="1" u="sng" dirty="0">
                <a:solidFill>
                  <a:srgbClr val="C00000"/>
                </a:solidFill>
              </a:rPr>
              <a:t>Emergent Areas</a:t>
            </a:r>
            <a:r>
              <a:rPr lang="en-US" b="1" dirty="0">
                <a:solidFill>
                  <a:srgbClr val="C00000"/>
                </a:solidFill>
              </a:rPr>
              <a:t>: </a:t>
            </a:r>
          </a:p>
          <a:p>
            <a:pPr>
              <a:defRPr/>
            </a:pPr>
            <a:r>
              <a:rPr lang="en-US" b="1" dirty="0">
                <a:solidFill>
                  <a:srgbClr val="C00000"/>
                </a:solidFill>
              </a:rPr>
              <a:t>Climate Change &amp; Health Exposomics</a:t>
            </a:r>
          </a:p>
        </p:txBody>
      </p:sp>
      <p:cxnSp>
        <p:nvCxnSpPr>
          <p:cNvPr id="7" name="Straight Connector 6">
            <a:extLst>
              <a:ext uri="{FF2B5EF4-FFF2-40B4-BE49-F238E27FC236}">
                <a16:creationId xmlns:a16="http://schemas.microsoft.com/office/drawing/2014/main" id="{89657063-9C93-6175-D4AE-03DD2D5F3D6D}"/>
              </a:ext>
            </a:extLst>
          </p:cNvPr>
          <p:cNvCxnSpPr>
            <a:cxnSpLocks/>
          </p:cNvCxnSpPr>
          <p:nvPr/>
        </p:nvCxnSpPr>
        <p:spPr bwMode="auto">
          <a:xfrm flipH="1">
            <a:off x="0" y="649288"/>
            <a:ext cx="10287000" cy="0"/>
          </a:xfrm>
          <a:prstGeom prst="line">
            <a:avLst/>
          </a:prstGeom>
          <a:noFill/>
          <a:ln w="190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2594543"/>
      </p:ext>
    </p:extLst>
  </p:cSld>
  <p:clrMapOvr>
    <a:masterClrMapping/>
  </p:clrMapOvr>
</p:sld>
</file>

<file path=ppt/theme/theme1.xml><?xml version="1.0" encoding="utf-8"?>
<a:theme xmlns:a="http://schemas.openxmlformats.org/drawingml/2006/main" name="Perelman School of Medicine Template 2011">
  <a:themeElements>
    <a:clrScheme name="Perelman School of Medicine Template 2011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fontScheme name="Perelman School of Medicine Template 20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charset="0"/>
          </a:defRPr>
        </a:defPPr>
      </a:lstStyle>
    </a:lnDef>
  </a:objectDefaults>
  <a:extraClrSchemeLst>
    <a:extraClrScheme>
      <a:clrScheme name="Perelman School of Medicine Template 201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relman School of Medicine Template 201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relman School of Medicine Template 201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relman School of Medicine Template 201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relman School of Medicine Template 201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relman School of Medicine Template 201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relman School of Medicine Template 201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relman School of Medicine Template 2011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relman School of Medicine Template 2011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relman School of Medicine Template 2011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15536</TotalTime>
  <Pages>32</Pages>
  <Words>1498</Words>
  <Application>Microsoft Office PowerPoint</Application>
  <PresentationFormat>35mm Slides</PresentationFormat>
  <Paragraphs>300</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Calibri</vt:lpstr>
      <vt:lpstr>Franklin Gothic Book</vt:lpstr>
      <vt:lpstr>Wingdings</vt:lpstr>
      <vt:lpstr>Perelman School of Medicine Template 2011</vt:lpstr>
      <vt:lpstr>Certificate Program in Environmental Health Sciences </vt:lpstr>
      <vt:lpstr>PowerPoint Presentation</vt:lpstr>
      <vt:lpstr>Center of Excellence in Environmental Toxicology (CEET)</vt:lpstr>
      <vt:lpstr>Center of Excellence in Environmental Toxicology (CEET)</vt:lpstr>
      <vt:lpstr>Center of Excellence in Environmental Toxicology (CEET)</vt:lpstr>
      <vt:lpstr>Center of Excellence in Environmental Toxicology (CEET)</vt:lpstr>
      <vt:lpstr>Adverse Outcome Network Framework</vt:lpstr>
      <vt:lpstr>Adverse Outcome Network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PWheeler</dc:creator>
  <cp:lastModifiedBy>Candace Cain</cp:lastModifiedBy>
  <cp:revision>1136</cp:revision>
  <cp:lastPrinted>2023-09-01T13:10:25Z</cp:lastPrinted>
  <dcterms:created xsi:type="dcterms:W3CDTF">2006-02-16T01:55:53Z</dcterms:created>
  <dcterms:modified xsi:type="dcterms:W3CDTF">2024-08-22T16:30:59Z</dcterms:modified>
</cp:coreProperties>
</file>